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9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</p:sldIdLst>
  <p:sldSz cx="24377650" cy="13716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D4396FE-6137-4996-840D-2B89E63F0173}">
  <a:tblStyle styleId="{3D4396FE-6137-4996-840D-2B89E63F017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" d="100"/>
          <a:sy n="19" d="100"/>
        </p:scale>
        <p:origin x="924" y="32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055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UNICEF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Goals: Transparency and accountability is a top priority for UNICEF in delivering development and humanitarian results for children. The aim was to build on existing platforms (AIMS/AMPs and UNICEF data published in IATI) to improve aid transparency and  coordination through automating aid data flow between the  governments and development partners (such as UNICEF)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Approach: Madagascar and Senegal - these two countries were selected as they already shown advancement and understanding in aid transparency and IATI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Expectations and Results:</a:t>
            </a:r>
          </a:p>
          <a:p>
            <a:pPr marL="457200" marR="0" lvl="0" indent="-304800" algn="l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Documentation of process, lessons learned (challenges) useful for UNICEF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○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the missing links between the national government funding and implementation data sets with that of UNICEF</a:t>
            </a:r>
          </a:p>
          <a:p>
            <a:pPr marL="457200" marR="0" lvl="0" indent="-304800" algn="l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achieve reporting automation and simplification through IATI-AIMS</a:t>
            </a:r>
          </a:p>
          <a:p>
            <a:pPr marL="457200" marR="0" lvl="0" indent="-304800" algn="l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Possibility to share with the IATI community for other organizations to scale up (aid traceability)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Gain understanding at the country level UNICEF data made available to the public</a:t>
            </a:r>
          </a:p>
          <a:p>
            <a:pPr marL="457200" marR="0" lvl="0" indent="-304800" algn="l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Establish a common understanding within the UN Country Teams, and in relation to the host government on programme and financial reporting data sources and requirements</a:t>
            </a:r>
          </a:p>
          <a:p>
            <a:pPr marL="457200" marR="0" lvl="0" indent="-304800" algn="l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Advocacy: Demonstrate the value of publishing aid data in the IATI Standard </a:t>
            </a:r>
          </a:p>
          <a:p>
            <a:pPr marL="914400" marR="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AutoNum type="arabicParenR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better data quality, timeliness, depth </a:t>
            </a:r>
          </a:p>
          <a:p>
            <a:pPr marL="914400" marR="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AutoNum type="arabicParenR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possibility to  reduce data reporting burden (government partners and donors)</a:t>
            </a:r>
          </a:p>
          <a:p>
            <a:pPr marL="914400" marR="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AutoNum type="arabicParenR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possibility to use IATI data at the national level and programme improvements to serve the country needs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Coordination with national governments, UN country teams and other stakeholders on use of consistent and up-to-date data (efficiency gains for shifting time spent on manual reporting for greater programme impact) common framework/understanding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Char char="●"/>
            </a:pPr>
            <a:r>
              <a:rPr lang="en-US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UNICEF offices identify own data gaps in country programmes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UNICEF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 Placehol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-3176" y="0"/>
            <a:ext cx="24426547" cy="137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18882" y="549276"/>
            <a:ext cx="21939886" cy="2286000"/>
          </a:xfrm>
          <a:prstGeom prst="rect">
            <a:avLst/>
          </a:prstGeom>
          <a:noFill/>
          <a:ln>
            <a:noFill/>
          </a:ln>
        </p:spPr>
        <p:txBody>
          <a:bodyPr wrap="square" lIns="223450" tIns="223450" rIns="223450" bIns="223450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sz="1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272"/>
              <a:buNone/>
              <a:defRPr sz="4400"/>
            </a:lvl2pPr>
            <a:lvl3pPr lvl="2" indent="0">
              <a:spcBef>
                <a:spcPts val="0"/>
              </a:spcBef>
              <a:buSzPct val="77272"/>
              <a:buNone/>
              <a:defRPr sz="4400"/>
            </a:lvl3pPr>
            <a:lvl4pPr lvl="3" indent="0">
              <a:spcBef>
                <a:spcPts val="0"/>
              </a:spcBef>
              <a:buSzPct val="77272"/>
              <a:buNone/>
              <a:defRPr sz="4400"/>
            </a:lvl4pPr>
            <a:lvl5pPr lvl="4" indent="0">
              <a:spcBef>
                <a:spcPts val="0"/>
              </a:spcBef>
              <a:buSzPct val="77272"/>
              <a:buNone/>
              <a:defRPr sz="4400"/>
            </a:lvl5pPr>
            <a:lvl6pPr lvl="5" indent="0">
              <a:spcBef>
                <a:spcPts val="0"/>
              </a:spcBef>
              <a:buSzPct val="77272"/>
              <a:buNone/>
              <a:defRPr sz="4400"/>
            </a:lvl6pPr>
            <a:lvl7pPr lvl="6" indent="0">
              <a:spcBef>
                <a:spcPts val="0"/>
              </a:spcBef>
              <a:buSzPct val="77272"/>
              <a:buNone/>
              <a:defRPr sz="4400"/>
            </a:lvl7pPr>
            <a:lvl8pPr lvl="7" indent="0">
              <a:spcBef>
                <a:spcPts val="0"/>
              </a:spcBef>
              <a:buSzPct val="77272"/>
              <a:buNone/>
              <a:defRPr sz="4400"/>
            </a:lvl8pPr>
            <a:lvl9pPr lvl="8" indent="0">
              <a:spcBef>
                <a:spcPts val="0"/>
              </a:spcBef>
              <a:buSzPct val="77272"/>
              <a:buNone/>
              <a:defRPr sz="4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18882" y="3200400"/>
            <a:ext cx="21939886" cy="9051926"/>
          </a:xfrm>
          <a:prstGeom prst="rect">
            <a:avLst/>
          </a:prstGeom>
          <a:noFill/>
          <a:ln>
            <a:noFill/>
          </a:ln>
        </p:spPr>
        <p:txBody>
          <a:bodyPr wrap="square" lIns="223450" tIns="223450" rIns="223450" bIns="223450" anchor="t" anchorCtr="0"/>
          <a:lstStyle>
            <a:lvl1pPr marL="838200" marR="0" lvl="0" indent="-342900" algn="l" rtl="0"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16100" marR="0" lvl="1" indent="-266700" algn="l" rtl="0"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–"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94000" marR="0" lvl="2" indent="-1905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11600" marR="0" lvl="3" indent="-2540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–"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029200" marR="0" lvl="4" indent="-2540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»"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146800" marR="0" lvl="5" indent="-2540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264400" marR="0" lvl="6" indent="-2540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382000" marR="0" lvl="7" indent="-2540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499600" marR="0" lvl="8" indent="-2540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218882" y="12712700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wrap="square" lIns="223450" tIns="223450" rIns="223450" bIns="223450" anchor="ctr" anchorCtr="0"/>
          <a:lstStyle>
            <a:lvl1pPr marL="0" marR="0" lvl="0" indent="0" algn="l" rtl="0">
              <a:spcBef>
                <a:spcPts val="0"/>
              </a:spcBef>
              <a:buSzPct val="117241"/>
              <a:buNone/>
              <a:defRPr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7600" marR="0" lvl="1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35200" marR="0" lvl="2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52800" marR="0" lvl="3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470400" marR="0" lvl="4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588000" marR="0" lvl="5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705600" marR="0" lvl="6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823200" marR="0" lvl="7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940800" marR="0" lvl="8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8329030" y="12712700"/>
            <a:ext cx="7719589" cy="730250"/>
          </a:xfrm>
          <a:prstGeom prst="rect">
            <a:avLst/>
          </a:prstGeom>
          <a:noFill/>
          <a:ln>
            <a:noFill/>
          </a:ln>
        </p:spPr>
        <p:txBody>
          <a:bodyPr wrap="square" lIns="223450" tIns="223450" rIns="223450" bIns="223450" anchor="ctr" anchorCtr="0"/>
          <a:lstStyle>
            <a:lvl1pPr marL="0" marR="0" lvl="0" indent="0" algn="ctr" rtl="0">
              <a:spcBef>
                <a:spcPts val="0"/>
              </a:spcBef>
              <a:buSzPct val="117241"/>
              <a:buNone/>
              <a:defRPr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7600" marR="0" lvl="1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35200" marR="0" lvl="2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52800" marR="0" lvl="3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470400" marR="0" lvl="4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588000" marR="0" lvl="5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705600" marR="0" lvl="6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823200" marR="0" lvl="7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940800" marR="0" lvl="8" indent="0" algn="l" rtl="0">
              <a:spcBef>
                <a:spcPts val="0"/>
              </a:spcBef>
              <a:buSzPct val="77272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7470649" y="12712700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2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" y="3121644"/>
            <a:ext cx="24439599" cy="63688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3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g Image Placehol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12667862" y="3240710"/>
            <a:ext cx="10052051" cy="8462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ster_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854867" y="3764006"/>
            <a:ext cx="9121014" cy="54652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B8B9B8"/>
              </a:buClr>
              <a:buFont typeface="Arial"/>
              <a:buNone/>
              <a:defRPr sz="2100" b="0" i="0" u="none" strike="noStrike" cap="none">
                <a:solidFill>
                  <a:srgbClr val="B8B9B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aster_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13741605" y="3617049"/>
            <a:ext cx="7138858" cy="45186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B8B9B8"/>
              </a:buClr>
              <a:buFont typeface="Arial"/>
              <a:buNone/>
              <a:defRPr sz="2100" b="0" i="0" u="none" strike="noStrike" cap="none">
                <a:solidFill>
                  <a:srgbClr val="B8B9B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idx="3"/>
          </p:nvPr>
        </p:nvSpPr>
        <p:spPr>
          <a:xfrm>
            <a:off x="3452340" y="3673514"/>
            <a:ext cx="7138858" cy="43928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B8B9B8"/>
              </a:buClr>
              <a:buFont typeface="Arial"/>
              <a:buNone/>
              <a:defRPr sz="2100" b="0" i="0" u="none" strike="noStrike" cap="none">
                <a:solidFill>
                  <a:srgbClr val="B8B9B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Big Image Placehol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17144061" y="5628837"/>
            <a:ext cx="3229439" cy="41873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B8B9B8"/>
              </a:buClr>
              <a:buFont typeface="Arial"/>
              <a:buNone/>
              <a:defRPr sz="2100" b="0" i="0" u="none" strike="noStrike" cap="none">
                <a:solidFill>
                  <a:srgbClr val="B8B9B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ig Image Placehol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10069304" y="3915515"/>
            <a:ext cx="4338322" cy="766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B8B9B8"/>
              </a:buClr>
              <a:buFont typeface="Arial"/>
              <a:buNone/>
              <a:defRPr sz="2100" b="0" i="0" u="none" strike="noStrike" cap="none">
                <a:solidFill>
                  <a:srgbClr val="B8B9B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Big Image Placehol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-18288" y="3209115"/>
            <a:ext cx="24395937" cy="7458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B8B9B8"/>
              </a:buClr>
              <a:buFont typeface="Arial"/>
              <a:buNone/>
              <a:defRPr sz="2100" b="0" i="0" u="none" strike="noStrike" cap="none">
                <a:solidFill>
                  <a:srgbClr val="B8B9B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ato Light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Char char="●"/>
              <a:defRPr sz="4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16" marR="0" lvl="1" indent="-1251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○"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33" marR="0" lvl="2" indent="-1233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■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51" marR="0" lvl="3" indent="-1215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67" marR="0" lvl="4" indent="-1196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○"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94" marR="0" lvl="5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5942411" marR="0" lvl="6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6856628" marR="0" lvl="7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7770846" marR="0" lvl="8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22679234" y="818652"/>
            <a:ext cx="738273" cy="553961"/>
          </a:xfrm>
          <a:prstGeom prst="rect">
            <a:avLst/>
          </a:prstGeom>
          <a:noFill/>
          <a:ln>
            <a:noFill/>
          </a:ln>
        </p:spPr>
        <p:txBody>
          <a:bodyPr wrap="square" lIns="182825" tIns="91400" rIns="182825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2400" b="1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708638" y="751014"/>
            <a:ext cx="687533" cy="687533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0396805" y="0"/>
            <a:ext cx="3611504" cy="277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39687" y="0"/>
            <a:ext cx="24450803" cy="13789154"/>
          </a:xfrm>
          <a:prstGeom prst="rect">
            <a:avLst/>
          </a:prstGeom>
          <a:solidFill>
            <a:srgbClr val="154E7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3115498" y="3578703"/>
            <a:ext cx="15933900" cy="353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1500" b="1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Making IATI Work at the Country Level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8000" b="0" i="0" u="none" strike="noStrike" cap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2800" b="0" i="0" u="none" strike="noStrike" cap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October </a:t>
            </a:r>
            <a:r>
              <a:rPr lang="en-US" sz="5400" b="0" i="0" u="none" strike="noStrike" cap="none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2017</a:t>
            </a:r>
          </a:p>
        </p:txBody>
      </p:sp>
      <p:sp>
        <p:nvSpPr>
          <p:cNvPr id="46" name="Shape 46"/>
          <p:cNvSpPr/>
          <p:nvPr/>
        </p:nvSpPr>
        <p:spPr>
          <a:xfrm>
            <a:off x="3115500" y="7498750"/>
            <a:ext cx="11100300" cy="1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7" name="Shape 47" descr="DG_Logo_Tag_2016_W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2725" y="10885715"/>
            <a:ext cx="4347618" cy="199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S:\Teams\Communications\Brand\Assets\Logos\RGB\Secondary\PNG\Development_Initiatives_Secondary-Logo_Blue_RGB - 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8093" y="11348284"/>
            <a:ext cx="6461309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78574" y="549276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IATI IMPORT PROCEES IN AMP-MADAGASCAR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70545" y="2428844"/>
            <a:ext cx="23326287" cy="10572824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t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file for the IATI website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the import tool in AMP 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the IATI file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 data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projects 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project fields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mapping </a:t>
            </a:r>
          </a:p>
          <a:p>
            <a:pPr marL="838200" marR="0" lvl="0" indent="-838200" algn="l" rtl="0"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and import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78574" y="549276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IATI FILE</a:t>
            </a:r>
            <a:b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UNICEF EXAMPLE</a:t>
            </a:r>
          </a:p>
        </p:txBody>
      </p:sp>
      <p:pic>
        <p:nvPicPr>
          <p:cNvPr id="154" name="Shape 1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8043" y="2428844"/>
            <a:ext cx="18283367" cy="1085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78574" y="549276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THE AMP IATI IMPORT TOOL AND CHOOSE THE FILE VERSION</a:t>
            </a:r>
          </a:p>
        </p:txBody>
      </p:sp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2173" y="2714596"/>
            <a:ext cx="22663755" cy="1028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78574" y="549276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THE FILE</a:t>
            </a:r>
          </a:p>
        </p:txBody>
      </p:sp>
      <p:pic>
        <p:nvPicPr>
          <p:cNvPr id="166" name="Shape 1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3077" y="2000216"/>
            <a:ext cx="22136488" cy="1028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80818" y="0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DATA</a:t>
            </a: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2625" y="1714464"/>
            <a:ext cx="21901949" cy="1143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71270" y="0"/>
            <a:ext cx="23228530" cy="1285836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PROJECTS</a:t>
            </a:r>
          </a:p>
        </p:txBody>
      </p:sp>
      <p:pic>
        <p:nvPicPr>
          <p:cNvPr id="178" name="Shape 1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5335" y="1428712"/>
            <a:ext cx="21140140" cy="1157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761722" y="0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FIELDS</a:t>
            </a:r>
          </a:p>
        </p:txBody>
      </p:sp>
      <p:pic>
        <p:nvPicPr>
          <p:cNvPr id="184" name="Shape 1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5082" y="2786274"/>
            <a:ext cx="19887234" cy="10408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380818" y="1428712"/>
            <a:ext cx="23228530" cy="1308064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ans Symbols"/>
              <a:buChar char="➢"/>
            </a:pPr>
            <a:r>
              <a:rPr lang="en-US" sz="7800" b="0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Map IATI fields to AMP fields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571270" y="0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</a:p>
        </p:txBody>
      </p:sp>
      <p:pic>
        <p:nvPicPr>
          <p:cNvPr id="191" name="Shape 1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5509" y="3200400"/>
            <a:ext cx="19566635" cy="905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-146940" y="1604292"/>
            <a:ext cx="24568273" cy="1538930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Noto Sans Symbols"/>
              <a:buChar char="➢"/>
            </a:pPr>
            <a:r>
              <a:rPr lang="en-US" sz="7800" b="0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Make a values correspondence between the AMP fields and the IATI fields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78574" y="549276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AND IMPORT</a:t>
            </a:r>
          </a:p>
        </p:txBody>
      </p:sp>
      <p:pic>
        <p:nvPicPr>
          <p:cNvPr id="198" name="Shape 1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1722" y="2285968"/>
            <a:ext cx="23044658" cy="1085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78574" y="549276"/>
            <a:ext cx="23228530" cy="170021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IMPORT RESULTS</a:t>
            </a:r>
          </a:p>
        </p:txBody>
      </p:sp>
      <p:pic>
        <p:nvPicPr>
          <p:cNvPr id="204" name="Shape 2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2739" y="2571720"/>
            <a:ext cx="22153190" cy="10646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13340653" y="1857340"/>
            <a:ext cx="10558423" cy="4280580"/>
          </a:xfrm>
          <a:prstGeom prst="wedgeRectCallout">
            <a:avLst>
              <a:gd name="adj1" fmla="val -97685"/>
              <a:gd name="adj2" fmla="val 11712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800" b="0" i="0" u="none" strike="noStrike" cap="none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75 % UNICEF Madagascar activities are imported in AMP-Madagascar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7593129" y="956606"/>
            <a:ext cx="91914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UNICEF Experience</a:t>
            </a:r>
          </a:p>
        </p:txBody>
      </p:sp>
      <p:pic>
        <p:nvPicPr>
          <p:cNvPr id="72" name="Shape 72" descr="UNICEF_ForEveryChild_Cyan_Vertical_RGB__144ppi_E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050" y="-187823"/>
            <a:ext cx="4671225" cy="28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2024075" y="2478350"/>
            <a:ext cx="19696200" cy="1018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Overall goal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45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Build on existing aid data platforms (AIMS/AMPs and UNICEF-IATI) to improve aid transparency and  coordination through automating aid data  reporting between the  governments and development partners</a:t>
            </a:r>
          </a:p>
          <a:p>
            <a:pPr marR="0" lvl="0" algn="l" rtl="0">
              <a:spcBef>
                <a:spcPts val="0"/>
              </a:spcBef>
              <a:buNone/>
            </a:pPr>
            <a:endParaRPr sz="45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Approach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‘Phase III’ for UNICEF’s transparency efforts: Data use 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Pilot countries:  Madagascar and Senegal</a:t>
            </a:r>
          </a:p>
          <a:p>
            <a:pPr marR="0" lvl="0" algn="l" rtl="0">
              <a:spcBef>
                <a:spcPts val="0"/>
              </a:spcBef>
              <a:buNone/>
            </a:pPr>
            <a:endParaRPr sz="4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Expectations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Analysis of IATI data published by UNICEF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Demonstrate the value of publishing data in the IATI standard</a:t>
            </a:r>
          </a:p>
          <a:p>
            <a:pPr marL="457200" lvl="0" indent="-533400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Capacity building - Aid Management Fellows working with government counterparts and UNICEF staff </a:t>
            </a:r>
          </a:p>
          <a:p>
            <a:pPr marR="0" lvl="0" algn="l" rtl="0"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1218882" y="457202"/>
            <a:ext cx="22143032" cy="1361180"/>
          </a:xfrm>
          <a:prstGeom prst="rect">
            <a:avLst/>
          </a:prstGeom>
          <a:noFill/>
          <a:ln>
            <a:noFill/>
          </a:ln>
        </p:spPr>
        <p:txBody>
          <a:bodyPr wrap="square" lIns="93800" tIns="46875" rIns="93800" bIns="468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7800" b="0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Experience with UNICEF</a:t>
            </a:r>
          </a:p>
        </p:txBody>
      </p:sp>
      <p:sp>
        <p:nvSpPr>
          <p:cNvPr id="212" name="Shape 212"/>
          <p:cNvSpPr/>
          <p:nvPr/>
        </p:nvSpPr>
        <p:spPr>
          <a:xfrm>
            <a:off x="1294330" y="3761942"/>
            <a:ext cx="23532000" cy="7478970"/>
          </a:xfrm>
          <a:prstGeom prst="rect">
            <a:avLst/>
          </a:prstGeom>
          <a:noFill/>
          <a:ln>
            <a:noFill/>
          </a:ln>
        </p:spPr>
        <p:txBody>
          <a:bodyPr wrap="square" lIns="93800" tIns="46875" rIns="93800" bIns="46875" anchor="t" anchorCtr="0">
            <a:noAutofit/>
          </a:bodyPr>
          <a:lstStyle/>
          <a:p>
            <a:pPr marL="1638300" marR="0" lvl="1" indent="-736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294" y="1219200"/>
            <a:ext cx="23740033" cy="1217249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8329030" y="3962400"/>
            <a:ext cx="3444239" cy="71932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3850" tIns="46925" rIns="93850" bIns="4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4220296" y="3657600"/>
            <a:ext cx="3596639" cy="783336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3850" tIns="46925" rIns="93850" bIns="4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4523971" y="956606"/>
            <a:ext cx="15329836" cy="861774"/>
          </a:xfrm>
          <a:prstGeom prst="rect">
            <a:avLst/>
          </a:prstGeom>
          <a:noFill/>
          <a:ln>
            <a:noFill/>
          </a:ln>
        </p:spPr>
        <p:txBody>
          <a:bodyPr wrap="square" lIns="93800" tIns="46875" rIns="93800" bIns="468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6100" b="1" u="sng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Experience with UNICEF</a:t>
            </a:r>
          </a:p>
        </p:txBody>
      </p:sp>
      <p:sp>
        <p:nvSpPr>
          <p:cNvPr id="222" name="Shape 222"/>
          <p:cNvSpPr/>
          <p:nvPr/>
        </p:nvSpPr>
        <p:spPr>
          <a:xfrm>
            <a:off x="1294330" y="3761942"/>
            <a:ext cx="23532000" cy="7478970"/>
          </a:xfrm>
          <a:prstGeom prst="rect">
            <a:avLst/>
          </a:prstGeom>
          <a:noFill/>
          <a:ln>
            <a:noFill/>
          </a:ln>
        </p:spPr>
        <p:txBody>
          <a:bodyPr wrap="square" lIns="93800" tIns="46875" rIns="93800" bIns="46875" anchor="t" anchorCtr="0">
            <a:noAutofit/>
          </a:bodyPr>
          <a:lstStyle/>
          <a:p>
            <a:pPr marL="1638300" marR="0" lvl="1" indent="-736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607285" y="2237750"/>
            <a:ext cx="21252715" cy="10418850"/>
          </a:xfrm>
          <a:prstGeom prst="rect">
            <a:avLst/>
          </a:prstGeom>
          <a:noFill/>
          <a:ln>
            <a:noFill/>
          </a:ln>
        </p:spPr>
        <p:txBody>
          <a:bodyPr wrap="square" lIns="93850" tIns="46925" rIns="93850" bIns="46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Better data: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 terms of  content</a:t>
            </a:r>
            <a:endParaRPr sz="59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59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1) Harmonized figure published for UNICEF MADAGASCAR.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Additional important information: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Intersectoral</a:t>
            </a:r>
            <a:r>
              <a:rPr lang="en-US" sz="5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Activities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Cross-</a:t>
            </a:r>
            <a:r>
              <a:rPr lang="en-US" sz="59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sectoral</a:t>
            </a:r>
            <a:r>
              <a:rPr lang="en-US" sz="5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activities</a:t>
            </a:r>
            <a:endParaRPr sz="59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59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2) More reliable data: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Apart from quality control made by AMP team, as part of the process and before importing the data, data quality control and structure is made before importing IATI data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015735" y="1981200"/>
            <a:ext cx="22549327" cy="10058400"/>
          </a:xfrm>
          <a:prstGeom prst="rect">
            <a:avLst/>
          </a:prstGeom>
          <a:noFill/>
          <a:ln>
            <a:noFill/>
          </a:ln>
        </p:spPr>
        <p:txBody>
          <a:bodyPr wrap="square" lIns="93800" tIns="46875" rIns="93800" bIns="46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900" b="1"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Feedback on the process and how to scale it out</a:t>
            </a:r>
            <a:r>
              <a:rPr lang="en-US" sz="4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Given the analysis of DPs IATI data structure file already made, generalization of the process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and extension of the operation to other organizations is possible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4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Scaling up plan is ongoing and starting with AfDB, UNDP and USAID, ToR already established and contact made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4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900" b="1"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Recommendations: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Given the context of decentralization, an increasing  level of fund are now invested at regional level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That data can be coupled with funding location at regional level,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117309" y="762002"/>
            <a:ext cx="22143032" cy="1066798"/>
          </a:xfrm>
          <a:prstGeom prst="rect">
            <a:avLst/>
          </a:prstGeom>
          <a:noFill/>
          <a:ln>
            <a:noFill/>
          </a:ln>
        </p:spPr>
        <p:txBody>
          <a:bodyPr wrap="square" lIns="93800" tIns="46875" rIns="93800" bIns="468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8800" b="1" u="sng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Key Takeaways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-39687" y="0"/>
            <a:ext cx="24450803" cy="13789154"/>
          </a:xfrm>
          <a:prstGeom prst="rect">
            <a:avLst/>
          </a:prstGeom>
          <a:solidFill>
            <a:schemeClr val="accent4">
              <a:alpha val="76862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1091425" y="5632750"/>
            <a:ext cx="22776900" cy="777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15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Questions?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7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7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Timothy Takona  | ttakona@unicef.org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7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Harpinder Collacott | harpinder.collacott@devinit.org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7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Josh Powell | jpowell@developmentgateway.org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7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Isaora Zefania Romalahy | rmizef@gmail.com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211948" y="956600"/>
            <a:ext cx="169755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Improvements to the IATI-AIMS Import Tool</a:t>
            </a:r>
          </a:p>
        </p:txBody>
      </p:sp>
      <p:sp>
        <p:nvSpPr>
          <p:cNvPr id="89" name="Shape 89"/>
          <p:cNvSpPr/>
          <p:nvPr/>
        </p:nvSpPr>
        <p:spPr>
          <a:xfrm>
            <a:off x="1294331" y="3761942"/>
            <a:ext cx="23177700" cy="89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Importing transactions by Provider Organization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Mapping IATI description to multiple fields in AIMS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Allowing IATI field to map to multiple fields in AIMS, ex. Sector to Sector and National Plan.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Add import of IATI Results fields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Add policy marker to import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Expanding AMP dates you can map to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General improvements: extending timeout value, improving error messages, etc.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75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211948" y="956600"/>
            <a:ext cx="169755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Senegal Achievements</a:t>
            </a:r>
          </a:p>
        </p:txBody>
      </p:sp>
      <p:sp>
        <p:nvSpPr>
          <p:cNvPr id="96" name="Shape 96"/>
          <p:cNvSpPr/>
          <p:nvPr/>
        </p:nvSpPr>
        <p:spPr>
          <a:xfrm>
            <a:off x="1294331" y="3761942"/>
            <a:ext cx="23177700" cy="89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Import of UNICEF IATI data: 32 projects</a:t>
            </a:r>
          </a:p>
          <a:p>
            <a:pPr marL="914400" marR="0" lvl="1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○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Definition of common structure mapping from UNICEF’s results-based IATI reporting to AMP schema</a:t>
            </a:r>
          </a:p>
          <a:p>
            <a:pPr marR="0" lvl="0" algn="l" rtl="0">
              <a:spcBef>
                <a:spcPts val="0"/>
              </a:spcBef>
              <a:buNone/>
            </a:pP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Government comfort level with IATI increased, with ambition to scale to other funders</a:t>
            </a:r>
          </a:p>
          <a:p>
            <a:pPr marR="0" lvl="0" algn="l" rtl="0">
              <a:spcBef>
                <a:spcPts val="0"/>
              </a:spcBef>
              <a:buNone/>
            </a:pP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UNICEF country office staff also trained on IATI data</a:t>
            </a:r>
          </a:p>
          <a:p>
            <a:pPr marL="914400" marR="0" lvl="1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○"/>
            </a:pPr>
            <a:r>
              <a:rPr lang="en-US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Included analysis and comparison of internal UNICEF data systems with IATI data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5276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5190361" y="956606"/>
            <a:ext cx="139971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Key Insights</a:t>
            </a:r>
          </a:p>
        </p:txBody>
      </p:sp>
      <p:sp>
        <p:nvSpPr>
          <p:cNvPr id="103" name="Shape 103"/>
          <p:cNvSpPr/>
          <p:nvPr/>
        </p:nvSpPr>
        <p:spPr>
          <a:xfrm>
            <a:off x="1199906" y="2885792"/>
            <a:ext cx="23177700" cy="89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Start by creating definition guides between internal organization’s systems, IATI, and AIMS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Understand reporting roles and responsibilities for multi-donor funded projects to AIMS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Understand reporting levels and how data is reported to AIMS.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If Administrative Costs should be included or not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Disbursements should be reported as individual transactions, not an aggregated sum.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Locations and funding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On/Off Budget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Reporting Timeline</a:t>
            </a:r>
          </a:p>
          <a:p>
            <a:pPr marL="457200" marR="0" lvl="0" indent="-533400" algn="l" rtl="0">
              <a:spcBef>
                <a:spcPts val="0"/>
              </a:spcBef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Data improvements through feedback from users to publishers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7530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39687" y="0"/>
            <a:ext cx="24450900" cy="137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endParaRPr lang="en-US" sz="4800" dirty="0">
              <a:solidFill>
                <a:schemeClr val="bg1"/>
              </a:solidFill>
              <a:ea typeface="Lato Light"/>
              <a:sym typeface="Lato Light"/>
            </a:endParaRP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endParaRPr lang="en-US" sz="4800" dirty="0">
              <a:solidFill>
                <a:schemeClr val="bg1"/>
              </a:solidFill>
              <a:ea typeface="Lato Light"/>
              <a:sym typeface="Lato Light"/>
            </a:endParaRP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endParaRPr lang="en-US" sz="4800" dirty="0">
              <a:solidFill>
                <a:schemeClr val="bg1"/>
              </a:solidFill>
              <a:ea typeface="Lato Light"/>
              <a:sym typeface="Lato Light"/>
            </a:endParaRP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bg1"/>
                </a:solidFill>
                <a:ea typeface="Lato Light"/>
                <a:sym typeface="Lato Light"/>
              </a:rPr>
              <a:t>Start by creating definition guides between internal organization’s systems, IATI, and AIMS</a:t>
            </a: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bg1"/>
                </a:solidFill>
                <a:ea typeface="Lato Light"/>
                <a:sym typeface="Lato Light"/>
              </a:rPr>
              <a:t>Understand reporting roles and responsibilities for multi-donor funded projects to AIMS</a:t>
            </a: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bg1"/>
                </a:solidFill>
                <a:ea typeface="Lato Light"/>
                <a:sym typeface="Lato Light"/>
              </a:rPr>
              <a:t>Understand reporting levels and how data is reported to AIMS.</a:t>
            </a: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bg1"/>
                </a:solidFill>
                <a:ea typeface="Lato Light"/>
                <a:sym typeface="Lato Light"/>
              </a:rPr>
              <a:t>Disbursements should be reported as individual transactions, not an aggregated sum.</a:t>
            </a: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bg1"/>
                </a:solidFill>
                <a:ea typeface="Lato Light"/>
                <a:sym typeface="Lato Light"/>
              </a:rPr>
              <a:t>Locations and sub-national funding are important</a:t>
            </a: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bg1"/>
                </a:solidFill>
                <a:ea typeface="Lato Light"/>
                <a:sym typeface="Lato Light"/>
              </a:rPr>
              <a:t>On/Off Budget is critical</a:t>
            </a:r>
          </a:p>
          <a:p>
            <a:pPr marL="457200" lvl="0" indent="-533400">
              <a:buClr>
                <a:schemeClr val="dk1"/>
              </a:buClr>
              <a:buSzPct val="100000"/>
              <a:buFont typeface="Lato Light"/>
              <a:buChar char="●"/>
            </a:pPr>
            <a:r>
              <a:rPr lang="en-US" sz="4800" dirty="0">
                <a:solidFill>
                  <a:schemeClr val="bg1"/>
                </a:solidFill>
                <a:ea typeface="Lato Light"/>
                <a:sym typeface="Lato Light"/>
              </a:rPr>
              <a:t>Data improvements through feedback from users to publishers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534548" y="910553"/>
            <a:ext cx="11274900" cy="285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15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Key Takeaways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8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720700" y="3067575"/>
            <a:ext cx="10076400" cy="20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60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39687" y="0"/>
            <a:ext cx="24450803" cy="13789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2134098" y="497096"/>
            <a:ext cx="18241800" cy="2355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1500" b="1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Goals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80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2360198" y="3891391"/>
            <a:ext cx="3611400" cy="27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1803850" y="4169191"/>
            <a:ext cx="20254500" cy="8148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6858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-US" sz="7200" dirty="0">
                <a:solidFill>
                  <a:schemeClr val="lt1"/>
                </a:solidFill>
              </a:rPr>
              <a:t>Demonstrate value of IATI for efficient reporting.</a:t>
            </a:r>
          </a:p>
          <a:p>
            <a:pPr marL="457200" lvl="0" indent="-6858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-US" sz="7200" dirty="0">
                <a:solidFill>
                  <a:schemeClr val="lt1"/>
                </a:solidFill>
              </a:rPr>
              <a:t>Improve UNICEF IATI data to better serve partner country needs.</a:t>
            </a:r>
          </a:p>
          <a:p>
            <a:pPr marL="457200" lvl="0" indent="-6858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-US" sz="7200" dirty="0">
                <a:solidFill>
                  <a:schemeClr val="lt1"/>
                </a:solidFill>
              </a:rPr>
              <a:t>Test embedded IATI Fellows approach.</a:t>
            </a:r>
          </a:p>
          <a:p>
            <a:pPr marL="457200" lvl="0" indent="-6858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-US" sz="7200" dirty="0">
                <a:solidFill>
                  <a:schemeClr val="lt1"/>
                </a:solidFill>
              </a:rPr>
              <a:t>Create knowledge products and guidance on IATI data use.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4963" y="-36575"/>
            <a:ext cx="24450900" cy="137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1396298" y="680153"/>
            <a:ext cx="13708800" cy="285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15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Process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8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2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600226" y="2652851"/>
            <a:ext cx="5266200" cy="29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1700775" y="4432300"/>
            <a:ext cx="21079200" cy="80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6858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7200">
                <a:solidFill>
                  <a:srgbClr val="FFFFFF"/>
                </a:solidFill>
              </a:rPr>
              <a:t>Critical for Country Office, Government, and HQ Office to all work together to understand various data sources</a:t>
            </a:r>
          </a:p>
          <a:p>
            <a:pPr marL="457200" lvl="0" indent="-6858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7200">
                <a:solidFill>
                  <a:srgbClr val="FFFFFF"/>
                </a:solidFill>
              </a:rPr>
              <a:t>In-depth understanding of IATI needed by all parties</a:t>
            </a:r>
          </a:p>
          <a:p>
            <a:pPr marL="457200" lvl="0" indent="-6858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7200">
                <a:solidFill>
                  <a:srgbClr val="FFFFFF"/>
                </a:solidFill>
              </a:rPr>
              <a:t>Time investment needed to understand, improve, and prepare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218882" y="549276"/>
            <a:ext cx="21939886" cy="1412180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97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IATI and AMP-Madagascar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218882" y="2105472"/>
            <a:ext cx="22488222" cy="10945216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t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7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014345" y="3689648"/>
            <a:ext cx="7698608" cy="86409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AMP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666239" y="8286760"/>
            <a:ext cx="7046714" cy="3286148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IATI Workspace </a:t>
            </a:r>
          </a:p>
        </p:txBody>
      </p:sp>
      <p:sp>
        <p:nvSpPr>
          <p:cNvPr id="112" name="Shape 112"/>
          <p:cNvSpPr/>
          <p:nvPr/>
        </p:nvSpPr>
        <p:spPr>
          <a:xfrm>
            <a:off x="10845026" y="3200400"/>
            <a:ext cx="12670107" cy="472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All Projects funded by External donors, inc.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DPs,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INGOs,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Foundations,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Decentralized Cooperations</a:t>
            </a:r>
          </a:p>
        </p:txBody>
      </p:sp>
      <p:cxnSp>
        <p:nvCxnSpPr>
          <p:cNvPr id="113" name="Shape 113"/>
          <p:cNvCxnSpPr/>
          <p:nvPr/>
        </p:nvCxnSpPr>
        <p:spPr>
          <a:xfrm flipH="1">
            <a:off x="9712953" y="4844952"/>
            <a:ext cx="1132073" cy="12784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4" name="Shape 114"/>
          <p:cNvSpPr/>
          <p:nvPr/>
        </p:nvSpPr>
        <p:spPr>
          <a:xfrm>
            <a:off x="11036997" y="10363200"/>
            <a:ext cx="12478137" cy="25434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buSzPct val="25000"/>
              <a:buNone/>
            </a:pPr>
            <a:r>
              <a:rPr lang="en-US" sz="5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IATI Registry: imported into AMP-MDG via the import Tool</a:t>
            </a:r>
          </a:p>
        </p:txBody>
      </p:sp>
      <p:cxnSp>
        <p:nvCxnSpPr>
          <p:cNvPr id="115" name="Shape 115"/>
          <p:cNvCxnSpPr>
            <a:stCxn id="114" idx="1"/>
          </p:cNvCxnSpPr>
          <p:nvPr/>
        </p:nvCxnSpPr>
        <p:spPr>
          <a:xfrm rot="10800000">
            <a:off x="9713397" y="9858336"/>
            <a:ext cx="1323600" cy="1776600"/>
          </a:xfrm>
          <a:prstGeom prst="bentConnector2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80818" y="285704"/>
            <a:ext cx="23228530" cy="1285884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 DATA VS IATI DATA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70545" y="1571588"/>
            <a:ext cx="23036560" cy="1176713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t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data</a:t>
            </a:r>
          </a:p>
          <a:p>
            <a:pPr marL="1816100" marR="0" lvl="1" indent="-6985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AMP-Madagascar contains data from 2009 (Based on government and local DPs official decision)</a:t>
            </a:r>
          </a:p>
          <a:p>
            <a:pPr marL="1816100" marR="0" lvl="1" indent="-698500" algn="l" rtl="0"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IATI Madagascar registry includes data from 1977</a:t>
            </a:r>
          </a:p>
        </p:txBody>
      </p:sp>
      <p:graphicFrame>
        <p:nvGraphicFramePr>
          <p:cNvPr id="122" name="Shape 122"/>
          <p:cNvGraphicFramePr/>
          <p:nvPr/>
        </p:nvGraphicFramePr>
        <p:xfrm>
          <a:off x="1904432" y="6030130"/>
          <a:ext cx="19997350" cy="6472080"/>
        </p:xfrm>
        <a:graphic>
          <a:graphicData uri="http://schemas.openxmlformats.org/drawingml/2006/table">
            <a:tbl>
              <a:tblPr firstRow="1" bandRow="1">
                <a:noFill/>
                <a:tableStyleId>{3D4396FE-6137-4996-840D-2B89E63F0173}</a:tableStyleId>
              </a:tblPr>
              <a:tblGrid>
                <a:gridCol w="1124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 dirty="0"/>
                        <a:t>Data 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IATI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 (since 1977)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AMP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(since 2009)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Number of records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2 985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1 513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Number of DPs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54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111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914400" marR="0" lvl="1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Noto Sans Symbols"/>
                        <a:buChar char="➢"/>
                      </a:pPr>
                      <a:r>
                        <a:rPr lang="en-US" sz="3600" u="none" strike="noStrike" cap="none"/>
                        <a:t>Number of bilateral DPs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/>
                        <a:t>26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/>
                        <a:t>19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914400" marR="0" lvl="1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Noto Sans Symbols"/>
                        <a:buChar char="➢"/>
                      </a:pPr>
                      <a:r>
                        <a:rPr lang="en-US" sz="3600" u="none" strike="noStrike" cap="none" dirty="0"/>
                        <a:t>Number of multilateral DPs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/>
                        <a:t>16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/>
                        <a:t>28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914400" marR="0" lvl="1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Noto Sans Symbols"/>
                        <a:buChar char="➢"/>
                      </a:pPr>
                      <a:r>
                        <a:rPr lang="en-US" sz="3600" u="none" strike="noStrike" cap="none" dirty="0"/>
                        <a:t>Number of NGOs and others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/>
                        <a:t>12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/>
                        <a:t>64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dirty="0"/>
                        <a:t>PTF present in IATI but not directly in AMP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30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3600" b="1"/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PTF present in AMP but not in IATI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3600" b="1"/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87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42625" y="1000084"/>
            <a:ext cx="21939886" cy="864096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97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IMPORT RESULTS IN AMP-MADAGASCAR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70545" y="2857472"/>
            <a:ext cx="22844588" cy="10337232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t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DPs have been imported</a:t>
            </a:r>
          </a:p>
          <a:p>
            <a:pPr marL="1816100" marR="0" lvl="1" indent="-6921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6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Bilaterals (including two new actors: Sweden et DFID)</a:t>
            </a:r>
          </a:p>
          <a:p>
            <a:pPr marL="1816100" marR="0" lvl="1" indent="-6921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6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Multilaterals (including one new actor: UN-Habitat)</a:t>
            </a:r>
          </a:p>
          <a:p>
            <a:pPr marL="1816100" marR="0" lvl="1" indent="-6921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6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International NGOs and others</a:t>
            </a:r>
          </a:p>
          <a:p>
            <a:pPr marL="1816100" marR="0" lvl="1" indent="-6985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3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791 imported  projects/programs</a:t>
            </a:r>
          </a:p>
          <a:p>
            <a:pPr marL="838200" marR="0" lvl="0" indent="-838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27%  of data linked to MDGs have also been imported.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78574" y="549276"/>
            <a:ext cx="23228530" cy="1127124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7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ADDED VALUE OF THE IMPORT TOOL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0545" y="2133600"/>
            <a:ext cx="23036560" cy="11205120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t" anchorCtr="0">
            <a:noAutofit/>
          </a:bodyPr>
          <a:lstStyle/>
          <a:p>
            <a:pPr marL="838200" marR="0" lvl="0" indent="-838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IATI, the team was able to collect information of partners that were not present in AMP (Sweden, DFID, </a:t>
            </a:r>
            <a:r>
              <a:rPr lang="en-US" sz="7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Fairfood</a:t>
            </a:r>
            <a:r>
              <a:rPr lang="en-US" sz="7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etc.).</a:t>
            </a:r>
          </a:p>
          <a:p>
            <a:pPr marL="838200" marR="0" lvl="0" indent="-838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7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7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was also able to collect a certain level of details on financial transactions as well as additional data for a few (USA et UNICEF)  - this level of detail was not present in AMP</a:t>
            </a:r>
            <a:endParaRPr sz="7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574560" y="304800"/>
            <a:ext cx="23228530" cy="857208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IATI DATA VS AMP DATA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80818" y="1524000"/>
            <a:ext cx="23036560" cy="12192000"/>
          </a:xfrm>
          <a:prstGeom prst="rect">
            <a:avLst/>
          </a:prstGeom>
          <a:noFill/>
          <a:ln>
            <a:noFill/>
          </a:ln>
        </p:spPr>
        <p:txBody>
          <a:bodyPr wrap="square" lIns="223450" tIns="111700" rIns="223450" bIns="111700" anchor="t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since 2009</a:t>
            </a:r>
            <a:b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499600" marR="0" lvl="8" indent="-558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</a:t>
            </a: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7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8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8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8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8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78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16100" marR="0" lvl="1" indent="-6985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8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-838200" algn="l" rtl="0">
              <a:spcBef>
                <a:spcPts val="16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78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1" name="Shape 141"/>
          <p:cNvGraphicFramePr/>
          <p:nvPr/>
        </p:nvGraphicFramePr>
        <p:xfrm>
          <a:off x="952173" y="2741288"/>
          <a:ext cx="22612825" cy="3354800"/>
        </p:xfrm>
        <a:graphic>
          <a:graphicData uri="http://schemas.openxmlformats.org/drawingml/2006/table">
            <a:tbl>
              <a:tblPr firstRow="1" bandRow="1">
                <a:noFill/>
                <a:tableStyleId>{3D4396FE-6137-4996-840D-2B89E63F0173}</a:tableStyleId>
              </a:tblPr>
              <a:tblGrid>
                <a:gridCol w="101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Data type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IATI (since 2009)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AMP (since 2009)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Number of records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1 588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1 513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Total commitments (in USD)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/>
                        <a:t>7,8</a:t>
                      </a:r>
                      <a:r>
                        <a:rPr lang="en-US" sz="3600"/>
                        <a:t> </a:t>
                      </a:r>
                      <a:r>
                        <a:rPr lang="en-US" sz="36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Billions USD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5,9 Billions USD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Total disbursments (in USD)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5,5 Billions USD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 Billions USD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2" name="Shape 142"/>
          <p:cNvGraphicFramePr/>
          <p:nvPr/>
        </p:nvGraphicFramePr>
        <p:xfrm>
          <a:off x="952173" y="7955280"/>
          <a:ext cx="22722400" cy="3840540"/>
        </p:xfrm>
        <a:graphic>
          <a:graphicData uri="http://schemas.openxmlformats.org/drawingml/2006/table">
            <a:tbl>
              <a:tblPr firstRow="1" bandRow="1">
                <a:noFill/>
                <a:tableStyleId>{3D4396FE-6137-4996-840D-2B89E63F0173}</a:tableStyleId>
              </a:tblPr>
              <a:tblGrid>
                <a:gridCol w="533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3600"/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IATI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AMP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Record type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Reporting by organization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Check of duplicates and co-funding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UNICEF example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Noto Sans Symbols"/>
                        <a:buChar char="➢"/>
                      </a:pPr>
                      <a:r>
                        <a:rPr lang="en-US" sz="3600"/>
                        <a:t>119 activities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3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Noto Sans Symbols"/>
                        <a:buChar char="➢"/>
                      </a:pPr>
                      <a:r>
                        <a:rPr lang="en-US" sz="3600"/>
                        <a:t>Expenditures from 2009 - 2016: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240 millions USD </a:t>
                      </a:r>
                    </a:p>
                  </a:txBody>
                  <a:tcPr marL="243800" marR="243800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13 components based on results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Noto Sans Symbols"/>
                        <a:buChar char="➢"/>
                      </a:pPr>
                      <a:r>
                        <a:rPr lang="en-US" sz="3600"/>
                        <a:t>Disbursments  2009-2016: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/>
                        <a:t>248 millions USD </a:t>
                      </a:r>
                    </a:p>
                  </a:txBody>
                  <a:tcPr marL="243800" marR="243800" marT="91450" marB="91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Custom</PresentationFormat>
  <Paragraphs>229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Lato Light</vt:lpstr>
      <vt:lpstr>Lato</vt:lpstr>
      <vt:lpstr>Lato Black</vt:lpstr>
      <vt:lpstr>Noto Sans Symbols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IATI and AMP-Madagascar </vt:lpstr>
      <vt:lpstr>AMP DATA VS IATI DATA</vt:lpstr>
      <vt:lpstr>MAIN IMPORT RESULTS IN AMP-MADAGASCAR</vt:lpstr>
      <vt:lpstr>ADDED VALUE OF THE IMPORT TOOL</vt:lpstr>
      <vt:lpstr>IATI DATA VS AMP DATA</vt:lpstr>
      <vt:lpstr>IATI IMPORT PROCEES IN AMP-MADAGASCAR</vt:lpstr>
      <vt:lpstr>DOWNLOAD THE IATI FILE - UNICEF EXAMPLE</vt:lpstr>
      <vt:lpstr>LAUNCH THE AMP IATI IMPORT TOOL AND CHOOSE THE FILE VERSION</vt:lpstr>
      <vt:lpstr>UPLOAD THE FILE</vt:lpstr>
      <vt:lpstr>FILTER DATA</vt:lpstr>
      <vt:lpstr>CHOOSE PROJECTS</vt:lpstr>
      <vt:lpstr>CHOOSE THE FIELDS</vt:lpstr>
      <vt:lpstr>MAPPING</vt:lpstr>
      <vt:lpstr>REVIEW AND IMPORT</vt:lpstr>
      <vt:lpstr>MAIN IMPORT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Rohini Simbodyal</cp:lastModifiedBy>
  <cp:revision>20</cp:revision>
  <dcterms:modified xsi:type="dcterms:W3CDTF">2017-10-22T21:31:54Z</dcterms:modified>
</cp:coreProperties>
</file>