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7" r:id="rId3"/>
    <p:sldId id="257" r:id="rId4"/>
    <p:sldId id="258" r:id="rId5"/>
    <p:sldId id="259" r:id="rId6"/>
    <p:sldId id="261" r:id="rId7"/>
    <p:sldId id="260" r:id="rId8"/>
    <p:sldId id="262" r:id="rId9"/>
    <p:sldId id="264" r:id="rId10"/>
    <p:sldId id="263" r:id="rId11"/>
    <p:sldId id="266" r:id="rId12"/>
    <p:sldId id="265" r:id="rId13"/>
    <p:sldId id="267" r:id="rId14"/>
    <p:sldId id="268" r:id="rId15"/>
    <p:sldId id="269" r:id="rId16"/>
    <p:sldId id="270" r:id="rId17"/>
    <p:sldId id="274" r:id="rId18"/>
    <p:sldId id="271" r:id="rId19"/>
    <p:sldId id="273" r:id="rId20"/>
    <p:sldId id="272" r:id="rId21"/>
    <p:sldId id="275" r:id="rId22"/>
    <p:sldId id="276" r:id="rId23"/>
  </p:sldIdLst>
  <p:sldSz cx="9144000" cy="6858000" type="screen4x3"/>
  <p:notesSz cx="7010400" cy="9236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41" autoAdjust="0"/>
  </p:normalViewPr>
  <p:slideViewPr>
    <p:cSldViewPr>
      <p:cViewPr varScale="1">
        <p:scale>
          <a:sx n="66" d="100"/>
          <a:sy n="66" d="100"/>
        </p:scale>
        <p:origin x="1506" y="6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802" y="-102"/>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1804"/>
          </a:xfrm>
          <a:prstGeom prst="rect">
            <a:avLst/>
          </a:prstGeom>
        </p:spPr>
        <p:txBody>
          <a:bodyPr vert="horz" lIns="91440" tIns="45720" rIns="91440" bIns="45720" rtlCol="0"/>
          <a:lstStyle>
            <a:lvl1pPr algn="r">
              <a:defRPr sz="1200"/>
            </a:lvl1pPr>
          </a:lstStyle>
          <a:p>
            <a:fld id="{41432C8C-0FCF-45DE-8A0F-E5F3647E46C3}" type="datetimeFigureOut">
              <a:rPr lang="fr-CA" smtClean="0"/>
              <a:t>2018-07-02</a:t>
            </a:fld>
            <a:endParaRPr lang="fr-CA"/>
          </a:p>
        </p:txBody>
      </p:sp>
      <p:sp>
        <p:nvSpPr>
          <p:cNvPr id="4" name="Espace réservé du pied de page 3"/>
          <p:cNvSpPr>
            <a:spLocks noGrp="1"/>
          </p:cNvSpPr>
          <p:nvPr>
            <p:ph type="ftr" sz="quarter" idx="2"/>
          </p:nvPr>
        </p:nvSpPr>
        <p:spPr>
          <a:xfrm>
            <a:off x="0" y="8772669"/>
            <a:ext cx="3037840" cy="461804"/>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772669"/>
            <a:ext cx="3037840" cy="461804"/>
          </a:xfrm>
          <a:prstGeom prst="rect">
            <a:avLst/>
          </a:prstGeom>
        </p:spPr>
        <p:txBody>
          <a:bodyPr vert="horz" lIns="91440" tIns="45720" rIns="91440" bIns="45720" rtlCol="0" anchor="b"/>
          <a:lstStyle>
            <a:lvl1pPr algn="r">
              <a:defRPr sz="1200"/>
            </a:lvl1pPr>
          </a:lstStyle>
          <a:p>
            <a:fld id="{46B53F7B-6C0A-48E6-BC9E-3A2BE0BF1E3D}" type="slidenum">
              <a:rPr lang="fr-CA" smtClean="0"/>
              <a:t>‹#›</a:t>
            </a:fld>
            <a:endParaRPr lang="fr-CA"/>
          </a:p>
        </p:txBody>
      </p:sp>
    </p:spTree>
    <p:extLst>
      <p:ext uri="{BB962C8B-B14F-4D97-AF65-F5344CB8AC3E}">
        <p14:creationId xmlns:p14="http://schemas.microsoft.com/office/powerpoint/2010/main" val="1858521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vl1pPr>
          </a:lstStyle>
          <a:p>
            <a:fld id="{AB0ECEFC-4DCD-406B-A32B-8B60E7A74E98}" type="datetimeFigureOut">
              <a:rPr lang="fr-CA" smtClean="0"/>
              <a:t>2018-07-02</a:t>
            </a:fld>
            <a:endParaRPr lang="fr-CA"/>
          </a:p>
        </p:txBody>
      </p:sp>
      <p:sp>
        <p:nvSpPr>
          <p:cNvPr id="4" name="Espace réservé de l'image des diapositives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01040" y="4387767"/>
            <a:ext cx="5608320" cy="415591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vl1pPr>
          </a:lstStyle>
          <a:p>
            <a:fld id="{64B339F5-906F-45E6-9181-31F3FF6ED719}" type="slidenum">
              <a:rPr lang="fr-CA" smtClean="0"/>
              <a:t>‹#›</a:t>
            </a:fld>
            <a:endParaRPr lang="fr-CA"/>
          </a:p>
        </p:txBody>
      </p:sp>
    </p:spTree>
    <p:extLst>
      <p:ext uri="{BB962C8B-B14F-4D97-AF65-F5344CB8AC3E}">
        <p14:creationId xmlns:p14="http://schemas.microsoft.com/office/powerpoint/2010/main" val="772240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a:t>
            </a:fld>
            <a:endParaRPr lang="fr-CA"/>
          </a:p>
        </p:txBody>
      </p:sp>
    </p:spTree>
    <p:extLst>
      <p:ext uri="{BB962C8B-B14F-4D97-AF65-F5344CB8AC3E}">
        <p14:creationId xmlns:p14="http://schemas.microsoft.com/office/powerpoint/2010/main" val="18258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10</a:t>
            </a:fld>
            <a:endParaRPr lang="fr-CA"/>
          </a:p>
        </p:txBody>
      </p:sp>
    </p:spTree>
    <p:extLst>
      <p:ext uri="{BB962C8B-B14F-4D97-AF65-F5344CB8AC3E}">
        <p14:creationId xmlns:p14="http://schemas.microsoft.com/office/powerpoint/2010/main" val="1030327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11</a:t>
            </a:fld>
            <a:endParaRPr lang="fr-CA"/>
          </a:p>
        </p:txBody>
      </p:sp>
    </p:spTree>
    <p:extLst>
      <p:ext uri="{BB962C8B-B14F-4D97-AF65-F5344CB8AC3E}">
        <p14:creationId xmlns:p14="http://schemas.microsoft.com/office/powerpoint/2010/main" val="4205091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12</a:t>
            </a:fld>
            <a:endParaRPr lang="fr-CA"/>
          </a:p>
        </p:txBody>
      </p:sp>
    </p:spTree>
    <p:extLst>
      <p:ext uri="{BB962C8B-B14F-4D97-AF65-F5344CB8AC3E}">
        <p14:creationId xmlns:p14="http://schemas.microsoft.com/office/powerpoint/2010/main" val="2896720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13</a:t>
            </a:fld>
            <a:endParaRPr lang="fr-CA"/>
          </a:p>
        </p:txBody>
      </p:sp>
    </p:spTree>
    <p:extLst>
      <p:ext uri="{BB962C8B-B14F-4D97-AF65-F5344CB8AC3E}">
        <p14:creationId xmlns:p14="http://schemas.microsoft.com/office/powerpoint/2010/main" val="2497735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14</a:t>
            </a:fld>
            <a:endParaRPr lang="fr-CA"/>
          </a:p>
        </p:txBody>
      </p:sp>
    </p:spTree>
    <p:extLst>
      <p:ext uri="{BB962C8B-B14F-4D97-AF65-F5344CB8AC3E}">
        <p14:creationId xmlns:p14="http://schemas.microsoft.com/office/powerpoint/2010/main" val="2553353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15</a:t>
            </a:fld>
            <a:endParaRPr lang="fr-CA"/>
          </a:p>
        </p:txBody>
      </p:sp>
    </p:spTree>
    <p:extLst>
      <p:ext uri="{BB962C8B-B14F-4D97-AF65-F5344CB8AC3E}">
        <p14:creationId xmlns:p14="http://schemas.microsoft.com/office/powerpoint/2010/main" val="2038757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16</a:t>
            </a:fld>
            <a:endParaRPr lang="fr-CA"/>
          </a:p>
        </p:txBody>
      </p:sp>
    </p:spTree>
    <p:extLst>
      <p:ext uri="{BB962C8B-B14F-4D97-AF65-F5344CB8AC3E}">
        <p14:creationId xmlns:p14="http://schemas.microsoft.com/office/powerpoint/2010/main" val="2326430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17</a:t>
            </a:fld>
            <a:endParaRPr lang="fr-CA"/>
          </a:p>
        </p:txBody>
      </p:sp>
    </p:spTree>
    <p:extLst>
      <p:ext uri="{BB962C8B-B14F-4D97-AF65-F5344CB8AC3E}">
        <p14:creationId xmlns:p14="http://schemas.microsoft.com/office/powerpoint/2010/main" val="2326430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18</a:t>
            </a:fld>
            <a:endParaRPr lang="fr-CA"/>
          </a:p>
        </p:txBody>
      </p:sp>
    </p:spTree>
    <p:extLst>
      <p:ext uri="{BB962C8B-B14F-4D97-AF65-F5344CB8AC3E}">
        <p14:creationId xmlns:p14="http://schemas.microsoft.com/office/powerpoint/2010/main" val="1223741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19</a:t>
            </a:fld>
            <a:endParaRPr lang="fr-CA"/>
          </a:p>
        </p:txBody>
      </p:sp>
    </p:spTree>
    <p:extLst>
      <p:ext uri="{BB962C8B-B14F-4D97-AF65-F5344CB8AC3E}">
        <p14:creationId xmlns:p14="http://schemas.microsoft.com/office/powerpoint/2010/main" val="3147477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sz="1100" dirty="0">
              <a:latin typeface="Arial" panose="020B0604020202020204" pitchFamily="34" charset="0"/>
              <a:cs typeface="Arial" panose="020B0604020202020204" pitchFamily="34" charset="0"/>
            </a:endParaRPr>
          </a:p>
          <a:p>
            <a:r>
              <a:rPr lang="fr-CA" sz="110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r</a:t>
            </a:r>
            <a:r>
              <a:rPr lang="fr-CA" sz="1100" dirty="0" err="1">
                <a:latin typeface="Arial" panose="020B0604020202020204" pitchFamily="34" charset="0"/>
                <a:cs typeface="Arial" panose="020B0604020202020204" pitchFamily="34" charset="0"/>
              </a:rPr>
              <a:t>ationale</a:t>
            </a:r>
            <a:r>
              <a:rPr lang="fr-CA" sz="11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fr-CA" sz="1100" dirty="0">
                <a:latin typeface="Arial" panose="020B0604020202020204" pitchFamily="34" charset="0"/>
                <a:cs typeface="Arial" panose="020B0604020202020204" pitchFamily="34" charset="0"/>
              </a:rPr>
              <a:t>#1:</a:t>
            </a:r>
            <a:r>
              <a:rPr lang="fr-CA" sz="1100" baseline="0" dirty="0">
                <a:latin typeface="Arial" panose="020B0604020202020204" pitchFamily="34" charset="0"/>
                <a:cs typeface="Arial" panose="020B0604020202020204" pitchFamily="34" charset="0"/>
              </a:rPr>
              <a:t> The issue of </a:t>
            </a:r>
            <a:r>
              <a:rPr lang="fr-CA" sz="1100" baseline="0" dirty="0" err="1">
                <a:latin typeface="Arial" panose="020B0604020202020204" pitchFamily="34" charset="0"/>
                <a:cs typeface="Arial" panose="020B0604020202020204" pitchFamily="34" charset="0"/>
              </a:rPr>
              <a:t>whether</a:t>
            </a:r>
            <a:r>
              <a:rPr lang="fr-CA" sz="1100" baseline="0" dirty="0">
                <a:latin typeface="Arial" panose="020B0604020202020204" pitchFamily="34" charset="0"/>
                <a:cs typeface="Arial" panose="020B0604020202020204" pitchFamily="34" charset="0"/>
              </a:rPr>
              <a:t> non-</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should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receive</a:t>
            </a:r>
            <a:r>
              <a:rPr lang="fr-CA" sz="1100" baseline="0" dirty="0">
                <a:latin typeface="Arial" panose="020B0604020202020204" pitchFamily="34" charset="0"/>
                <a:cs typeface="Arial" panose="020B0604020202020204" pitchFamily="34" charset="0"/>
              </a:rPr>
              <a:t> support/services </a:t>
            </a:r>
            <a:r>
              <a:rPr lang="fr-CA" sz="1100" baseline="0" dirty="0" err="1">
                <a:latin typeface="Arial" panose="020B0604020202020204" pitchFamily="34" charset="0"/>
                <a:cs typeface="Arial" panose="020B0604020202020204" pitchFamily="34" charset="0"/>
              </a:rPr>
              <a:t>comes</a:t>
            </a:r>
            <a:r>
              <a:rPr lang="fr-CA" sz="1100" baseline="0" dirty="0">
                <a:latin typeface="Arial" panose="020B0604020202020204" pitchFamily="34" charset="0"/>
                <a:cs typeface="Arial" panose="020B0604020202020204" pitchFamily="34" charset="0"/>
              </a:rPr>
              <a:t> up </a:t>
            </a:r>
            <a:r>
              <a:rPr lang="fr-CA" sz="1100" baseline="0" dirty="0" err="1">
                <a:latin typeface="Arial" panose="020B0604020202020204" pitchFamily="34" charset="0"/>
                <a:cs typeface="Arial" panose="020B0604020202020204" pitchFamily="34" charset="0"/>
              </a:rPr>
              <a:t>regularly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especially</a:t>
            </a:r>
            <a:r>
              <a:rPr lang="fr-CA" sz="1100" baseline="0" dirty="0">
                <a:latin typeface="Arial" panose="020B0604020202020204" pitchFamily="34" charset="0"/>
                <a:cs typeface="Arial" panose="020B0604020202020204" pitchFamily="34" charset="0"/>
              </a:rPr>
              <a:t> in the </a:t>
            </a:r>
            <a:r>
              <a:rPr lang="fr-CA" sz="1100" baseline="0" dirty="0" err="1">
                <a:latin typeface="Arial" panose="020B0604020202020204" pitchFamily="34" charset="0"/>
                <a:cs typeface="Arial" panose="020B0604020202020204" pitchFamily="34" charset="0"/>
              </a:rPr>
              <a:t>context</a:t>
            </a:r>
            <a:r>
              <a:rPr lang="fr-CA" sz="1100" baseline="0" dirty="0">
                <a:latin typeface="Arial" panose="020B0604020202020204" pitchFamily="34" charset="0"/>
                <a:cs typeface="Arial" panose="020B0604020202020204" pitchFamily="34" charset="0"/>
              </a:rPr>
              <a:t> of IATI </a:t>
            </a:r>
            <a:r>
              <a:rPr lang="fr-CA" sz="1100" baseline="0" dirty="0" err="1">
                <a:latin typeface="Arial" panose="020B0604020202020204" pitchFamily="34" charset="0"/>
                <a:cs typeface="Arial" panose="020B0604020202020204" pitchFamily="34" charset="0"/>
              </a:rPr>
              <a:t>funding</a:t>
            </a:r>
            <a:r>
              <a:rPr lang="fr-CA" sz="1100" baseline="0" dirty="0">
                <a:latin typeface="Arial" panose="020B0604020202020204" pitchFamily="34" charset="0"/>
                <a:cs typeface="Arial" panose="020B0604020202020204" pitchFamily="34" charset="0"/>
              </a:rPr>
              <a:t> discussions. The </a:t>
            </a:r>
            <a:r>
              <a:rPr lang="fr-CA" sz="1100" baseline="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only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approved</a:t>
            </a:r>
            <a:r>
              <a:rPr lang="fr-CA" sz="1100" baseline="0" dirty="0">
                <a:latin typeface="Arial" panose="020B0604020202020204" pitchFamily="34" charset="0"/>
                <a:cs typeface="Arial" panose="020B0604020202020204" pitchFamily="34" charset="0"/>
              </a:rPr>
              <a:t> a </a:t>
            </a:r>
            <a:r>
              <a:rPr lang="fr-CA" sz="1100" baseline="0" dirty="0" err="1">
                <a:latin typeface="Arial" panose="020B0604020202020204" pitchFamily="34" charset="0"/>
                <a:cs typeface="Arial" panose="020B0604020202020204" pitchFamily="34" charset="0"/>
              </a:rPr>
              <a:t>feasibility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assessment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Any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decision</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regarding</a:t>
            </a:r>
            <a:r>
              <a:rPr lang="fr-CA" sz="1100" baseline="0" dirty="0">
                <a:latin typeface="Arial" panose="020B0604020202020204" pitchFamily="34" charset="0"/>
                <a:cs typeface="Arial" panose="020B0604020202020204" pitchFamily="34" charset="0"/>
              </a:rPr>
              <a:t> restrictions to services to non-</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would</a:t>
            </a:r>
            <a:r>
              <a:rPr lang="fr-CA" sz="1100" baseline="0" dirty="0">
                <a:latin typeface="Arial" panose="020B0604020202020204" pitchFamily="34" charset="0"/>
                <a:cs typeface="Arial" panose="020B0604020202020204" pitchFamily="34" charset="0"/>
              </a:rPr>
              <a:t> go to the MA. </a:t>
            </a:r>
          </a:p>
          <a:p>
            <a:pPr marL="0" indent="0">
              <a:buFont typeface="Arial" panose="020B0604020202020204" pitchFamily="34" charset="0"/>
              <a:buNone/>
            </a:pPr>
            <a:endParaRPr lang="fr-CA"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100" baseline="0" dirty="0">
                <a:latin typeface="Arial" panose="020B0604020202020204" pitchFamily="34" charset="0"/>
                <a:cs typeface="Arial" panose="020B0604020202020204" pitchFamily="34" charset="0"/>
              </a:rPr>
              <a:t>#2: </a:t>
            </a:r>
            <a:r>
              <a:rPr lang="fr-CA" sz="1100" baseline="0" dirty="0" err="1">
                <a:latin typeface="Arial" panose="020B0604020202020204" pitchFamily="34" charset="0"/>
                <a:cs typeface="Arial" panose="020B0604020202020204" pitchFamily="34" charset="0"/>
              </a:rPr>
              <a:t>Draft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statement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posted</a:t>
            </a:r>
            <a:r>
              <a:rPr lang="fr-CA" sz="1100" baseline="0" dirty="0">
                <a:latin typeface="Arial" panose="020B0604020202020204" pitchFamily="34" charset="0"/>
                <a:cs typeface="Arial" panose="020B0604020202020204" pitchFamily="34" charset="0"/>
              </a:rPr>
              <a:t> on </a:t>
            </a:r>
            <a:r>
              <a:rPr lang="fr-CA" sz="1100" baseline="0" dirty="0" err="1">
                <a:latin typeface="Arial" panose="020B0604020202020204" pitchFamily="34" charset="0"/>
                <a:cs typeface="Arial" panose="020B0604020202020204" pitchFamily="34" charset="0"/>
              </a:rPr>
              <a:t>Discuss</a:t>
            </a:r>
            <a:r>
              <a:rPr lang="fr-CA" sz="1100" baseline="0" dirty="0">
                <a:latin typeface="Arial" panose="020B0604020202020204" pitchFamily="34" charset="0"/>
                <a:cs typeface="Arial" panose="020B0604020202020204" pitchFamily="34" charset="0"/>
              </a:rPr>
              <a:t> by DFID/Denham for </a:t>
            </a:r>
            <a:r>
              <a:rPr lang="fr-CA" sz="1100" baseline="0" dirty="0" err="1">
                <a:latin typeface="Arial" panose="020B0604020202020204" pitchFamily="34" charset="0"/>
                <a:cs typeface="Arial" panose="020B0604020202020204" pitchFamily="34" charset="0"/>
              </a:rPr>
              <a:t>comments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from</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[Responsive point?: The consultants </a:t>
            </a:r>
            <a:r>
              <a:rPr lang="fr-CA" sz="1100" baseline="0" dirty="0" err="1">
                <a:latin typeface="Arial" panose="020B0604020202020204" pitchFamily="34" charset="0"/>
                <a:cs typeface="Arial" panose="020B0604020202020204" pitchFamily="34" charset="0"/>
              </a:rPr>
              <a:t>said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that</a:t>
            </a:r>
            <a:r>
              <a:rPr lang="fr-CA" sz="1100" baseline="0" dirty="0">
                <a:latin typeface="Arial" panose="020B0604020202020204" pitchFamily="34" charset="0"/>
                <a:cs typeface="Arial" panose="020B0604020202020204" pitchFamily="34" charset="0"/>
              </a:rPr>
              <a:t> value proposition </a:t>
            </a:r>
            <a:r>
              <a:rPr lang="fr-CA" sz="1100" baseline="0" dirty="0" err="1">
                <a:latin typeface="Arial" panose="020B0604020202020204" pitchFamily="34" charset="0"/>
                <a:cs typeface="Arial" panose="020B0604020202020204" pitchFamily="34" charset="0"/>
              </a:rPr>
              <a:t>should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adopted</a:t>
            </a:r>
            <a:r>
              <a:rPr lang="fr-CA" sz="1100" baseline="0" dirty="0">
                <a:latin typeface="Arial" panose="020B0604020202020204" pitchFamily="34" charset="0"/>
                <a:cs typeface="Arial" panose="020B0604020202020204" pitchFamily="34" charset="0"/>
              </a:rPr>
              <a:t> by MA, but </a:t>
            </a:r>
            <a:r>
              <a:rPr lang="fr-CA" sz="1100" baseline="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believes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it’s</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necessary</a:t>
            </a:r>
            <a:r>
              <a:rPr lang="fr-CA" sz="1100" baseline="0" dirty="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fr-CA"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100" baseline="0" dirty="0">
                <a:latin typeface="Arial" panose="020B0604020202020204" pitchFamily="34" charset="0"/>
                <a:cs typeface="Arial" panose="020B0604020202020204" pitchFamily="34" charset="0"/>
              </a:rPr>
              <a:t>#8: </a:t>
            </a:r>
            <a:r>
              <a:rPr lang="fr-CA" sz="1100" baseline="0" dirty="0" err="1">
                <a:latin typeface="Arial" panose="020B0604020202020204" pitchFamily="34" charset="0"/>
                <a:cs typeface="Arial" panose="020B0604020202020204" pitchFamily="34" charset="0"/>
              </a:rPr>
              <a:t>Difficult</a:t>
            </a:r>
            <a:r>
              <a:rPr lang="fr-CA" sz="1100" baseline="0" dirty="0">
                <a:latin typeface="Arial" panose="020B0604020202020204" pitchFamily="34" charset="0"/>
                <a:cs typeface="Arial" panose="020B0604020202020204" pitchFamily="34" charset="0"/>
              </a:rPr>
              <a:t> to </a:t>
            </a:r>
            <a:r>
              <a:rPr lang="fr-CA" sz="1100" baseline="0" dirty="0" err="1">
                <a:latin typeface="Arial" panose="020B0604020202020204" pitchFamily="34" charset="0"/>
                <a:cs typeface="Arial" panose="020B0604020202020204" pitchFamily="34" charset="0"/>
              </a:rPr>
              <a:t>implement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without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formal</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governance</a:t>
            </a:r>
            <a:r>
              <a:rPr lang="fr-CA" sz="1100" baseline="0" dirty="0">
                <a:latin typeface="Arial" panose="020B0604020202020204" pitchFamily="34" charset="0"/>
                <a:cs typeface="Arial" panose="020B0604020202020204" pitchFamily="34" charset="0"/>
              </a:rPr>
              <a:t> arrangements in the </a:t>
            </a:r>
            <a:r>
              <a:rPr lang="fr-CA" sz="1100" baseline="0" dirty="0" err="1">
                <a:latin typeface="Arial" panose="020B0604020202020204" pitchFamily="34" charset="0"/>
                <a:cs typeface="Arial" panose="020B0604020202020204" pitchFamily="34" charset="0"/>
              </a:rPr>
              <a:t>partner</a:t>
            </a:r>
            <a:r>
              <a:rPr lang="fr-CA" sz="1100" baseline="0" dirty="0">
                <a:latin typeface="Arial" panose="020B0604020202020204" pitchFamily="34" charset="0"/>
                <a:cs typeface="Arial" panose="020B0604020202020204" pitchFamily="34" charset="0"/>
              </a:rPr>
              <a:t> country </a:t>
            </a:r>
            <a:r>
              <a:rPr lang="fr-CA" sz="1100" baseline="0" dirty="0" err="1">
                <a:latin typeface="Arial" panose="020B0604020202020204" pitchFamily="34" charset="0"/>
                <a:cs typeface="Arial" panose="020B0604020202020204" pitchFamily="34" charset="0"/>
              </a:rPr>
              <a:t>constituency</a:t>
            </a:r>
            <a:r>
              <a:rPr lang="fr-CA" sz="1100" baseline="0" dirty="0">
                <a:latin typeface="Arial" panose="020B0604020202020204" pitchFamily="34" charset="0"/>
                <a:cs typeface="Arial" panose="020B0604020202020204" pitchFamily="34" charset="0"/>
              </a:rPr>
              <a:t>. A </a:t>
            </a:r>
            <a:r>
              <a:rPr lang="fr-CA" sz="1100" baseline="0" dirty="0" err="1">
                <a:latin typeface="Arial" panose="020B0604020202020204" pitchFamily="34" charset="0"/>
                <a:cs typeface="Arial" panose="020B0604020202020204" pitchFamily="34" charset="0"/>
              </a:rPr>
              <a:t>proposal</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could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put </a:t>
            </a:r>
            <a:r>
              <a:rPr lang="fr-CA" sz="1100" baseline="0" dirty="0" err="1">
                <a:latin typeface="Arial" panose="020B0604020202020204" pitchFamily="34" charset="0"/>
                <a:cs typeface="Arial" panose="020B0604020202020204" pitchFamily="34" charset="0"/>
              </a:rPr>
              <a:t>forward</a:t>
            </a:r>
            <a:r>
              <a:rPr lang="fr-CA" sz="1100" baseline="0" dirty="0">
                <a:latin typeface="Arial" panose="020B0604020202020204" pitchFamily="34" charset="0"/>
                <a:cs typeface="Arial" panose="020B0604020202020204" pitchFamily="34" charset="0"/>
              </a:rPr>
              <a:t> by the </a:t>
            </a:r>
            <a:r>
              <a:rPr lang="fr-CA" sz="1100" baseline="0" dirty="0" err="1">
                <a:latin typeface="Arial" panose="020B0604020202020204" pitchFamily="34" charset="0"/>
                <a:cs typeface="Arial" panose="020B0604020202020204" pitchFamily="34" charset="0"/>
              </a:rPr>
              <a:t>constituency</a:t>
            </a:r>
            <a:r>
              <a:rPr lang="fr-CA" sz="1100" baseline="0" dirty="0">
                <a:latin typeface="Arial" panose="020B0604020202020204" pitchFamily="34" charset="0"/>
                <a:cs typeface="Arial" panose="020B0604020202020204" pitchFamily="34" charset="0"/>
              </a:rPr>
              <a:t> for </a:t>
            </a:r>
            <a:r>
              <a:rPr lang="fr-CA" sz="1100" baseline="0" dirty="0" err="1">
                <a:latin typeface="Arial" panose="020B0604020202020204" pitchFamily="34" charset="0"/>
                <a:cs typeface="Arial" panose="020B0604020202020204" pitchFamily="34" charset="0"/>
              </a:rPr>
              <a:t>consideration</a:t>
            </a:r>
            <a:r>
              <a:rPr lang="fr-CA" sz="1100" baseline="0" dirty="0">
                <a:latin typeface="Arial" panose="020B0604020202020204" pitchFamily="34" charset="0"/>
                <a:cs typeface="Arial" panose="020B0604020202020204" pitchFamily="34" charset="0"/>
              </a:rPr>
              <a:t> by the MA. </a:t>
            </a:r>
          </a:p>
          <a:p>
            <a:pPr marL="171450" indent="-171450">
              <a:buFont typeface="Arial" panose="020B0604020202020204" pitchFamily="34" charset="0"/>
              <a:buChar char="•"/>
            </a:pPr>
            <a:endParaRPr lang="fr-CA"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100" baseline="0" dirty="0">
                <a:latin typeface="Arial" panose="020B0604020202020204" pitchFamily="34" charset="0"/>
                <a:cs typeface="Arial" panose="020B0604020202020204" pitchFamily="34" charset="0"/>
              </a:rPr>
              <a:t>#12: Not </a:t>
            </a:r>
            <a:r>
              <a:rPr lang="fr-CA" sz="1100" baseline="0" dirty="0" err="1">
                <a:latin typeface="Arial" panose="020B0604020202020204" pitchFamily="34" charset="0"/>
                <a:cs typeface="Arial" panose="020B0604020202020204" pitchFamily="34" charset="0"/>
              </a:rPr>
              <a:t>necessary</a:t>
            </a:r>
            <a:r>
              <a:rPr lang="fr-CA" sz="1100" baseline="0" dirty="0">
                <a:latin typeface="Arial" panose="020B0604020202020204" pitchFamily="34" charset="0"/>
                <a:cs typeface="Arial" panose="020B0604020202020204" pitchFamily="34" charset="0"/>
              </a:rPr>
              <a:t> to change at </a:t>
            </a:r>
            <a:r>
              <a:rPr lang="fr-CA" sz="1100" baseline="0" dirty="0" err="1">
                <a:latin typeface="Arial" panose="020B0604020202020204" pitchFamily="34" charset="0"/>
                <a:cs typeface="Arial" panose="020B0604020202020204" pitchFamily="34" charset="0"/>
              </a:rPr>
              <a:t>this</a:t>
            </a:r>
            <a:r>
              <a:rPr lang="fr-CA" sz="1100" baseline="0" dirty="0">
                <a:latin typeface="Arial" panose="020B0604020202020204" pitchFamily="34" charset="0"/>
                <a:cs typeface="Arial" panose="020B0604020202020204" pitchFamily="34" charset="0"/>
              </a:rPr>
              <a:t> point.</a:t>
            </a:r>
          </a:p>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2</a:t>
            </a:fld>
            <a:endParaRPr lang="fr-CA"/>
          </a:p>
        </p:txBody>
      </p:sp>
    </p:spTree>
    <p:extLst>
      <p:ext uri="{BB962C8B-B14F-4D97-AF65-F5344CB8AC3E}">
        <p14:creationId xmlns:p14="http://schemas.microsoft.com/office/powerpoint/2010/main" val="3352502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20</a:t>
            </a:fld>
            <a:endParaRPr lang="fr-CA"/>
          </a:p>
        </p:txBody>
      </p:sp>
    </p:spTree>
    <p:extLst>
      <p:ext uri="{BB962C8B-B14F-4D97-AF65-F5344CB8AC3E}">
        <p14:creationId xmlns:p14="http://schemas.microsoft.com/office/powerpoint/2010/main" val="3791084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21</a:t>
            </a:fld>
            <a:endParaRPr lang="fr-CA"/>
          </a:p>
        </p:txBody>
      </p:sp>
    </p:spTree>
    <p:extLst>
      <p:ext uri="{BB962C8B-B14F-4D97-AF65-F5344CB8AC3E}">
        <p14:creationId xmlns:p14="http://schemas.microsoft.com/office/powerpoint/2010/main" val="2896203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22</a:t>
            </a:fld>
            <a:endParaRPr lang="fr-CA"/>
          </a:p>
        </p:txBody>
      </p:sp>
    </p:spTree>
    <p:extLst>
      <p:ext uri="{BB962C8B-B14F-4D97-AF65-F5344CB8AC3E}">
        <p14:creationId xmlns:p14="http://schemas.microsoft.com/office/powerpoint/2010/main" val="1748233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a:t>
            </a:r>
            <a:r>
              <a:rPr lang="fr-CA" dirty="0" err="1"/>
              <a:t>Chair’s</a:t>
            </a:r>
            <a:r>
              <a:rPr lang="fr-CA" dirty="0"/>
              <a:t> intro: </a:t>
            </a:r>
          </a:p>
          <a:p>
            <a:r>
              <a:rPr lang="fr-CA" dirty="0" err="1"/>
              <a:t>Context</a:t>
            </a:r>
            <a:r>
              <a:rPr lang="fr-CA" baseline="0" dirty="0"/>
              <a:t> - </a:t>
            </a:r>
            <a:r>
              <a:rPr lang="fr-CA" baseline="0" dirty="0" err="1"/>
              <a:t>w</a:t>
            </a:r>
            <a:r>
              <a:rPr lang="fr-CA" dirty="0" err="1"/>
              <a:t>hy</a:t>
            </a:r>
            <a:r>
              <a:rPr lang="fr-CA" dirty="0"/>
              <a:t> </a:t>
            </a:r>
            <a:r>
              <a:rPr lang="fr-CA" dirty="0" err="1"/>
              <a:t>we</a:t>
            </a:r>
            <a:r>
              <a:rPr lang="fr-CA" dirty="0"/>
              <a:t> are </a:t>
            </a:r>
            <a:r>
              <a:rPr lang="fr-CA" dirty="0" err="1"/>
              <a:t>here</a:t>
            </a:r>
            <a:endParaRPr lang="fr-CA" dirty="0"/>
          </a:p>
          <a:p>
            <a:r>
              <a:rPr lang="fr-CA" dirty="0" err="1"/>
              <a:t>What</a:t>
            </a:r>
            <a:r>
              <a:rPr lang="fr-CA" dirty="0"/>
              <a:t> the </a:t>
            </a:r>
            <a:r>
              <a:rPr lang="fr-CA" dirty="0" err="1"/>
              <a:t>Board</a:t>
            </a:r>
            <a:r>
              <a:rPr lang="fr-CA" dirty="0"/>
              <a:t> has </a:t>
            </a:r>
            <a:r>
              <a:rPr lang="fr-CA" dirty="0" err="1"/>
              <a:t>done</a:t>
            </a:r>
            <a:endParaRPr lang="fr-CA" dirty="0"/>
          </a:p>
          <a:p>
            <a:r>
              <a:rPr lang="fr-CA" dirty="0"/>
              <a:t>How </a:t>
            </a:r>
            <a:r>
              <a:rPr lang="fr-CA" dirty="0" err="1"/>
              <a:t>we</a:t>
            </a:r>
            <a:r>
              <a:rPr lang="fr-CA" dirty="0"/>
              <a:t> </a:t>
            </a:r>
            <a:r>
              <a:rPr lang="fr-CA" dirty="0" err="1"/>
              <a:t>will</a:t>
            </a:r>
            <a:r>
              <a:rPr lang="fr-CA" dirty="0"/>
              <a:t> </a:t>
            </a:r>
            <a:r>
              <a:rPr lang="fr-CA" dirty="0" err="1"/>
              <a:t>proceed</a:t>
            </a:r>
            <a:r>
              <a:rPr lang="fr-CA" dirty="0"/>
              <a:t>:</a:t>
            </a:r>
          </a:p>
          <a:p>
            <a:pPr marL="171450" indent="-171450">
              <a:buFont typeface="Arial" panose="020B0604020202020204" pitchFamily="34" charset="0"/>
              <a:buChar char="•"/>
            </a:pPr>
            <a:r>
              <a:rPr lang="fr-CA" baseline="0" dirty="0"/>
              <a:t>Topics </a:t>
            </a:r>
            <a:r>
              <a:rPr lang="fr-CA" baseline="0" dirty="0" err="1"/>
              <a:t>divided</a:t>
            </a:r>
            <a:r>
              <a:rPr lang="fr-CA" baseline="0" dirty="0"/>
              <a:t> in </a:t>
            </a:r>
            <a:r>
              <a:rPr lang="fr-CA" baseline="0" dirty="0" err="1"/>
              <a:t>Categories</a:t>
            </a:r>
            <a:r>
              <a:rPr lang="fr-CA" baseline="0" dirty="0"/>
              <a:t> A &amp; B </a:t>
            </a:r>
          </a:p>
          <a:p>
            <a:pPr marL="171450" indent="-171450">
              <a:buFont typeface="Arial" panose="020B0604020202020204" pitchFamily="34" charset="0"/>
              <a:buChar char="•"/>
            </a:pPr>
            <a:r>
              <a:rPr lang="fr-CA" dirty="0" err="1"/>
              <a:t>Each</a:t>
            </a:r>
            <a:r>
              <a:rPr lang="fr-CA" dirty="0"/>
              <a:t> session to </a:t>
            </a:r>
            <a:r>
              <a:rPr lang="fr-CA" dirty="0" err="1"/>
              <a:t>include</a:t>
            </a:r>
            <a:r>
              <a:rPr lang="fr-CA" dirty="0"/>
              <a:t>: </a:t>
            </a:r>
          </a:p>
          <a:p>
            <a:pPr lvl="2"/>
            <a:r>
              <a:rPr lang="fr-CA" dirty="0"/>
              <a:t>PBD </a:t>
            </a:r>
            <a:r>
              <a:rPr lang="fr-CA" dirty="0" err="1"/>
              <a:t>presentation</a:t>
            </a:r>
            <a:endParaRPr lang="fr-CA" dirty="0"/>
          </a:p>
          <a:p>
            <a:pPr lvl="2"/>
            <a:r>
              <a:rPr lang="fr-CA" dirty="0" err="1"/>
              <a:t>Technical</a:t>
            </a:r>
            <a:r>
              <a:rPr lang="fr-CA" dirty="0"/>
              <a:t> Q&amp;A</a:t>
            </a:r>
          </a:p>
          <a:p>
            <a:pPr lvl="2"/>
            <a:r>
              <a:rPr lang="fr-CA" dirty="0" err="1"/>
              <a:t>Board</a:t>
            </a:r>
            <a:r>
              <a:rPr lang="fr-CA" dirty="0"/>
              <a:t> </a:t>
            </a:r>
            <a:r>
              <a:rPr lang="fr-CA" dirty="0" err="1"/>
              <a:t>presentation</a:t>
            </a:r>
            <a:endParaRPr lang="fr-CA" dirty="0"/>
          </a:p>
          <a:p>
            <a:pPr lvl="2"/>
            <a:r>
              <a:rPr lang="fr-CA" dirty="0"/>
              <a:t>Discussion)</a:t>
            </a:r>
          </a:p>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3</a:t>
            </a:fld>
            <a:endParaRPr lang="fr-CA"/>
          </a:p>
        </p:txBody>
      </p:sp>
    </p:spTree>
    <p:extLst>
      <p:ext uri="{BB962C8B-B14F-4D97-AF65-F5344CB8AC3E}">
        <p14:creationId xmlns:p14="http://schemas.microsoft.com/office/powerpoint/2010/main" val="374293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sz="1100" dirty="0">
              <a:latin typeface="Arial" panose="020B0604020202020204" pitchFamily="34" charset="0"/>
              <a:cs typeface="Arial" panose="020B0604020202020204" pitchFamily="34" charset="0"/>
            </a:endParaRPr>
          </a:p>
          <a:p>
            <a:r>
              <a:rPr lang="fr-CA" sz="110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r</a:t>
            </a:r>
            <a:r>
              <a:rPr lang="fr-CA" sz="1100" dirty="0" err="1">
                <a:latin typeface="Arial" panose="020B0604020202020204" pitchFamily="34" charset="0"/>
                <a:cs typeface="Arial" panose="020B0604020202020204" pitchFamily="34" charset="0"/>
              </a:rPr>
              <a:t>ationale</a:t>
            </a:r>
            <a:r>
              <a:rPr lang="fr-CA" sz="11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fr-CA" sz="1100" dirty="0">
                <a:latin typeface="Arial" panose="020B0604020202020204" pitchFamily="34" charset="0"/>
                <a:cs typeface="Arial" panose="020B0604020202020204" pitchFamily="34" charset="0"/>
              </a:rPr>
              <a:t>#1:</a:t>
            </a:r>
            <a:r>
              <a:rPr lang="fr-CA" sz="1100" baseline="0" dirty="0">
                <a:latin typeface="Arial" panose="020B0604020202020204" pitchFamily="34" charset="0"/>
                <a:cs typeface="Arial" panose="020B0604020202020204" pitchFamily="34" charset="0"/>
              </a:rPr>
              <a:t> The issue of </a:t>
            </a:r>
            <a:r>
              <a:rPr lang="fr-CA" sz="1100" baseline="0" dirty="0" err="1">
                <a:latin typeface="Arial" panose="020B0604020202020204" pitchFamily="34" charset="0"/>
                <a:cs typeface="Arial" panose="020B0604020202020204" pitchFamily="34" charset="0"/>
              </a:rPr>
              <a:t>whether</a:t>
            </a:r>
            <a:r>
              <a:rPr lang="fr-CA" sz="1100" baseline="0" dirty="0">
                <a:latin typeface="Arial" panose="020B0604020202020204" pitchFamily="34" charset="0"/>
                <a:cs typeface="Arial" panose="020B0604020202020204" pitchFamily="34" charset="0"/>
              </a:rPr>
              <a:t> non-</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should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receive</a:t>
            </a:r>
            <a:r>
              <a:rPr lang="fr-CA" sz="1100" baseline="0" dirty="0">
                <a:latin typeface="Arial" panose="020B0604020202020204" pitchFamily="34" charset="0"/>
                <a:cs typeface="Arial" panose="020B0604020202020204" pitchFamily="34" charset="0"/>
              </a:rPr>
              <a:t> support/services </a:t>
            </a:r>
            <a:r>
              <a:rPr lang="fr-CA" sz="1100" baseline="0" dirty="0" err="1">
                <a:latin typeface="Arial" panose="020B0604020202020204" pitchFamily="34" charset="0"/>
                <a:cs typeface="Arial" panose="020B0604020202020204" pitchFamily="34" charset="0"/>
              </a:rPr>
              <a:t>comes</a:t>
            </a:r>
            <a:r>
              <a:rPr lang="fr-CA" sz="1100" baseline="0" dirty="0">
                <a:latin typeface="Arial" panose="020B0604020202020204" pitchFamily="34" charset="0"/>
                <a:cs typeface="Arial" panose="020B0604020202020204" pitchFamily="34" charset="0"/>
              </a:rPr>
              <a:t> up </a:t>
            </a:r>
            <a:r>
              <a:rPr lang="fr-CA" sz="1100" baseline="0" dirty="0" err="1">
                <a:latin typeface="Arial" panose="020B0604020202020204" pitchFamily="34" charset="0"/>
                <a:cs typeface="Arial" panose="020B0604020202020204" pitchFamily="34" charset="0"/>
              </a:rPr>
              <a:t>regularly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especially</a:t>
            </a:r>
            <a:r>
              <a:rPr lang="fr-CA" sz="1100" baseline="0" dirty="0">
                <a:latin typeface="Arial" panose="020B0604020202020204" pitchFamily="34" charset="0"/>
                <a:cs typeface="Arial" panose="020B0604020202020204" pitchFamily="34" charset="0"/>
              </a:rPr>
              <a:t> in the </a:t>
            </a:r>
            <a:r>
              <a:rPr lang="fr-CA" sz="1100" baseline="0" dirty="0" err="1">
                <a:latin typeface="Arial" panose="020B0604020202020204" pitchFamily="34" charset="0"/>
                <a:cs typeface="Arial" panose="020B0604020202020204" pitchFamily="34" charset="0"/>
              </a:rPr>
              <a:t>context</a:t>
            </a:r>
            <a:r>
              <a:rPr lang="fr-CA" sz="1100" baseline="0" dirty="0">
                <a:latin typeface="Arial" panose="020B0604020202020204" pitchFamily="34" charset="0"/>
                <a:cs typeface="Arial" panose="020B0604020202020204" pitchFamily="34" charset="0"/>
              </a:rPr>
              <a:t> of IATI </a:t>
            </a:r>
            <a:r>
              <a:rPr lang="fr-CA" sz="1100" baseline="0" dirty="0" err="1">
                <a:latin typeface="Arial" panose="020B0604020202020204" pitchFamily="34" charset="0"/>
                <a:cs typeface="Arial" panose="020B0604020202020204" pitchFamily="34" charset="0"/>
              </a:rPr>
              <a:t>funding</a:t>
            </a:r>
            <a:r>
              <a:rPr lang="fr-CA" sz="1100" baseline="0" dirty="0">
                <a:latin typeface="Arial" panose="020B0604020202020204" pitchFamily="34" charset="0"/>
                <a:cs typeface="Arial" panose="020B0604020202020204" pitchFamily="34" charset="0"/>
              </a:rPr>
              <a:t> discussions. The </a:t>
            </a:r>
            <a:r>
              <a:rPr lang="fr-CA" sz="1100" baseline="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only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approved</a:t>
            </a:r>
            <a:r>
              <a:rPr lang="fr-CA" sz="1100" baseline="0" dirty="0">
                <a:latin typeface="Arial" panose="020B0604020202020204" pitchFamily="34" charset="0"/>
                <a:cs typeface="Arial" panose="020B0604020202020204" pitchFamily="34" charset="0"/>
              </a:rPr>
              <a:t> a </a:t>
            </a:r>
            <a:r>
              <a:rPr lang="fr-CA" sz="1100" baseline="0" dirty="0" err="1">
                <a:latin typeface="Arial" panose="020B0604020202020204" pitchFamily="34" charset="0"/>
                <a:cs typeface="Arial" panose="020B0604020202020204" pitchFamily="34" charset="0"/>
              </a:rPr>
              <a:t>feasibility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assessment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Any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decision</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regarding</a:t>
            </a:r>
            <a:r>
              <a:rPr lang="fr-CA" sz="1100" baseline="0" dirty="0">
                <a:latin typeface="Arial" panose="020B0604020202020204" pitchFamily="34" charset="0"/>
                <a:cs typeface="Arial" panose="020B0604020202020204" pitchFamily="34" charset="0"/>
              </a:rPr>
              <a:t> restrictions to services to non-</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would</a:t>
            </a:r>
            <a:r>
              <a:rPr lang="fr-CA" sz="1100" baseline="0" dirty="0">
                <a:latin typeface="Arial" panose="020B0604020202020204" pitchFamily="34" charset="0"/>
                <a:cs typeface="Arial" panose="020B0604020202020204" pitchFamily="34" charset="0"/>
              </a:rPr>
              <a:t> go to the MA. </a:t>
            </a:r>
          </a:p>
          <a:p>
            <a:pPr marL="0" indent="0">
              <a:buFont typeface="Arial" panose="020B0604020202020204" pitchFamily="34" charset="0"/>
              <a:buNone/>
            </a:pPr>
            <a:endParaRPr lang="fr-CA"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100" baseline="0" dirty="0">
                <a:latin typeface="Arial" panose="020B0604020202020204" pitchFamily="34" charset="0"/>
                <a:cs typeface="Arial" panose="020B0604020202020204" pitchFamily="34" charset="0"/>
              </a:rPr>
              <a:t>#2: </a:t>
            </a:r>
            <a:r>
              <a:rPr lang="fr-CA" sz="1100" baseline="0" dirty="0" err="1">
                <a:latin typeface="Arial" panose="020B0604020202020204" pitchFamily="34" charset="0"/>
                <a:cs typeface="Arial" panose="020B0604020202020204" pitchFamily="34" charset="0"/>
              </a:rPr>
              <a:t>Draft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statement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posted</a:t>
            </a:r>
            <a:r>
              <a:rPr lang="fr-CA" sz="1100" baseline="0" dirty="0">
                <a:latin typeface="Arial" panose="020B0604020202020204" pitchFamily="34" charset="0"/>
                <a:cs typeface="Arial" panose="020B0604020202020204" pitchFamily="34" charset="0"/>
              </a:rPr>
              <a:t> on </a:t>
            </a:r>
            <a:r>
              <a:rPr lang="fr-CA" sz="1100" baseline="0" dirty="0" err="1">
                <a:latin typeface="Arial" panose="020B0604020202020204" pitchFamily="34" charset="0"/>
                <a:cs typeface="Arial" panose="020B0604020202020204" pitchFamily="34" charset="0"/>
              </a:rPr>
              <a:t>Discuss</a:t>
            </a:r>
            <a:r>
              <a:rPr lang="fr-CA" sz="1100" baseline="0" dirty="0">
                <a:latin typeface="Arial" panose="020B0604020202020204" pitchFamily="34" charset="0"/>
                <a:cs typeface="Arial" panose="020B0604020202020204" pitchFamily="34" charset="0"/>
              </a:rPr>
              <a:t> by DFID/Denham for </a:t>
            </a:r>
            <a:r>
              <a:rPr lang="fr-CA" sz="1100" baseline="0" dirty="0" err="1">
                <a:latin typeface="Arial" panose="020B0604020202020204" pitchFamily="34" charset="0"/>
                <a:cs typeface="Arial" panose="020B0604020202020204" pitchFamily="34" charset="0"/>
              </a:rPr>
              <a:t>comments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from</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[Responsive point?: The consultants </a:t>
            </a:r>
            <a:r>
              <a:rPr lang="fr-CA" sz="1100" baseline="0" dirty="0" err="1">
                <a:latin typeface="Arial" panose="020B0604020202020204" pitchFamily="34" charset="0"/>
                <a:cs typeface="Arial" panose="020B0604020202020204" pitchFamily="34" charset="0"/>
              </a:rPr>
              <a:t>said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that</a:t>
            </a:r>
            <a:r>
              <a:rPr lang="fr-CA" sz="1100" baseline="0" dirty="0">
                <a:latin typeface="Arial" panose="020B0604020202020204" pitchFamily="34" charset="0"/>
                <a:cs typeface="Arial" panose="020B0604020202020204" pitchFamily="34" charset="0"/>
              </a:rPr>
              <a:t> value proposition </a:t>
            </a:r>
            <a:r>
              <a:rPr lang="fr-CA" sz="1100" baseline="0" dirty="0" err="1">
                <a:latin typeface="Arial" panose="020B0604020202020204" pitchFamily="34" charset="0"/>
                <a:cs typeface="Arial" panose="020B0604020202020204" pitchFamily="34" charset="0"/>
              </a:rPr>
              <a:t>should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adopted</a:t>
            </a:r>
            <a:r>
              <a:rPr lang="fr-CA" sz="1100" baseline="0" dirty="0">
                <a:latin typeface="Arial" panose="020B0604020202020204" pitchFamily="34" charset="0"/>
                <a:cs typeface="Arial" panose="020B0604020202020204" pitchFamily="34" charset="0"/>
              </a:rPr>
              <a:t> by MA, but </a:t>
            </a:r>
            <a:r>
              <a:rPr lang="fr-CA" sz="1100" baseline="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believes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it’s</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necessary</a:t>
            </a:r>
            <a:r>
              <a:rPr lang="fr-CA" sz="1100" baseline="0" dirty="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fr-CA"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100" baseline="0" dirty="0">
                <a:latin typeface="Arial" panose="020B0604020202020204" pitchFamily="34" charset="0"/>
                <a:cs typeface="Arial" panose="020B0604020202020204" pitchFamily="34" charset="0"/>
              </a:rPr>
              <a:t>#8: </a:t>
            </a:r>
            <a:r>
              <a:rPr lang="fr-CA" sz="1100" baseline="0" dirty="0" err="1">
                <a:latin typeface="Arial" panose="020B0604020202020204" pitchFamily="34" charset="0"/>
                <a:cs typeface="Arial" panose="020B0604020202020204" pitchFamily="34" charset="0"/>
              </a:rPr>
              <a:t>Difficult</a:t>
            </a:r>
            <a:r>
              <a:rPr lang="fr-CA" sz="1100" baseline="0" dirty="0">
                <a:latin typeface="Arial" panose="020B0604020202020204" pitchFamily="34" charset="0"/>
                <a:cs typeface="Arial" panose="020B0604020202020204" pitchFamily="34" charset="0"/>
              </a:rPr>
              <a:t> to </a:t>
            </a:r>
            <a:r>
              <a:rPr lang="fr-CA" sz="1100" baseline="0" dirty="0" err="1">
                <a:latin typeface="Arial" panose="020B0604020202020204" pitchFamily="34" charset="0"/>
                <a:cs typeface="Arial" panose="020B0604020202020204" pitchFamily="34" charset="0"/>
              </a:rPr>
              <a:t>implement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without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formal</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governance</a:t>
            </a:r>
            <a:r>
              <a:rPr lang="fr-CA" sz="1100" baseline="0" dirty="0">
                <a:latin typeface="Arial" panose="020B0604020202020204" pitchFamily="34" charset="0"/>
                <a:cs typeface="Arial" panose="020B0604020202020204" pitchFamily="34" charset="0"/>
              </a:rPr>
              <a:t> arrangements in the </a:t>
            </a:r>
            <a:r>
              <a:rPr lang="fr-CA" sz="1100" baseline="0" dirty="0" err="1">
                <a:latin typeface="Arial" panose="020B0604020202020204" pitchFamily="34" charset="0"/>
                <a:cs typeface="Arial" panose="020B0604020202020204" pitchFamily="34" charset="0"/>
              </a:rPr>
              <a:t>partner</a:t>
            </a:r>
            <a:r>
              <a:rPr lang="fr-CA" sz="1100" baseline="0" dirty="0">
                <a:latin typeface="Arial" panose="020B0604020202020204" pitchFamily="34" charset="0"/>
                <a:cs typeface="Arial" panose="020B0604020202020204" pitchFamily="34" charset="0"/>
              </a:rPr>
              <a:t> country </a:t>
            </a:r>
            <a:r>
              <a:rPr lang="fr-CA" sz="1100" baseline="0" dirty="0" err="1">
                <a:latin typeface="Arial" panose="020B0604020202020204" pitchFamily="34" charset="0"/>
                <a:cs typeface="Arial" panose="020B0604020202020204" pitchFamily="34" charset="0"/>
              </a:rPr>
              <a:t>constituency</a:t>
            </a:r>
            <a:r>
              <a:rPr lang="fr-CA" sz="1100" baseline="0" dirty="0">
                <a:latin typeface="Arial" panose="020B0604020202020204" pitchFamily="34" charset="0"/>
                <a:cs typeface="Arial" panose="020B0604020202020204" pitchFamily="34" charset="0"/>
              </a:rPr>
              <a:t>. A </a:t>
            </a:r>
            <a:r>
              <a:rPr lang="fr-CA" sz="1100" baseline="0" dirty="0" err="1">
                <a:latin typeface="Arial" panose="020B0604020202020204" pitchFamily="34" charset="0"/>
                <a:cs typeface="Arial" panose="020B0604020202020204" pitchFamily="34" charset="0"/>
              </a:rPr>
              <a:t>proposal</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could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put </a:t>
            </a:r>
            <a:r>
              <a:rPr lang="fr-CA" sz="1100" baseline="0" dirty="0" err="1">
                <a:latin typeface="Arial" panose="020B0604020202020204" pitchFamily="34" charset="0"/>
                <a:cs typeface="Arial" panose="020B0604020202020204" pitchFamily="34" charset="0"/>
              </a:rPr>
              <a:t>forward</a:t>
            </a:r>
            <a:r>
              <a:rPr lang="fr-CA" sz="1100" baseline="0" dirty="0">
                <a:latin typeface="Arial" panose="020B0604020202020204" pitchFamily="34" charset="0"/>
                <a:cs typeface="Arial" panose="020B0604020202020204" pitchFamily="34" charset="0"/>
              </a:rPr>
              <a:t> by the </a:t>
            </a:r>
            <a:r>
              <a:rPr lang="fr-CA" sz="1100" baseline="0" dirty="0" err="1">
                <a:latin typeface="Arial" panose="020B0604020202020204" pitchFamily="34" charset="0"/>
                <a:cs typeface="Arial" panose="020B0604020202020204" pitchFamily="34" charset="0"/>
              </a:rPr>
              <a:t>constituency</a:t>
            </a:r>
            <a:r>
              <a:rPr lang="fr-CA" sz="1100" baseline="0" dirty="0">
                <a:latin typeface="Arial" panose="020B0604020202020204" pitchFamily="34" charset="0"/>
                <a:cs typeface="Arial" panose="020B0604020202020204" pitchFamily="34" charset="0"/>
              </a:rPr>
              <a:t> for </a:t>
            </a:r>
            <a:r>
              <a:rPr lang="fr-CA" sz="1100" baseline="0" dirty="0" err="1">
                <a:latin typeface="Arial" panose="020B0604020202020204" pitchFamily="34" charset="0"/>
                <a:cs typeface="Arial" panose="020B0604020202020204" pitchFamily="34" charset="0"/>
              </a:rPr>
              <a:t>consideration</a:t>
            </a:r>
            <a:r>
              <a:rPr lang="fr-CA" sz="1100" baseline="0" dirty="0">
                <a:latin typeface="Arial" panose="020B0604020202020204" pitchFamily="34" charset="0"/>
                <a:cs typeface="Arial" panose="020B0604020202020204" pitchFamily="34" charset="0"/>
              </a:rPr>
              <a:t> by the MA. </a:t>
            </a:r>
          </a:p>
          <a:p>
            <a:pPr marL="171450" indent="-171450">
              <a:buFont typeface="Arial" panose="020B0604020202020204" pitchFamily="34" charset="0"/>
              <a:buChar char="•"/>
            </a:pPr>
            <a:endParaRPr lang="fr-CA"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CA" sz="1100" baseline="0" dirty="0">
                <a:latin typeface="Arial" panose="020B0604020202020204" pitchFamily="34" charset="0"/>
                <a:cs typeface="Arial" panose="020B0604020202020204" pitchFamily="34" charset="0"/>
              </a:rPr>
              <a:t>#12: Not </a:t>
            </a:r>
            <a:r>
              <a:rPr lang="fr-CA" sz="1100" baseline="0" dirty="0" err="1">
                <a:latin typeface="Arial" panose="020B0604020202020204" pitchFamily="34" charset="0"/>
                <a:cs typeface="Arial" panose="020B0604020202020204" pitchFamily="34" charset="0"/>
              </a:rPr>
              <a:t>necessary</a:t>
            </a:r>
            <a:r>
              <a:rPr lang="fr-CA" sz="1100" baseline="0" dirty="0">
                <a:latin typeface="Arial" panose="020B0604020202020204" pitchFamily="34" charset="0"/>
                <a:cs typeface="Arial" panose="020B0604020202020204" pitchFamily="34" charset="0"/>
              </a:rPr>
              <a:t> to change at </a:t>
            </a:r>
            <a:r>
              <a:rPr lang="fr-CA" sz="1100" baseline="0" dirty="0" err="1">
                <a:latin typeface="Arial" panose="020B0604020202020204" pitchFamily="34" charset="0"/>
                <a:cs typeface="Arial" panose="020B0604020202020204" pitchFamily="34" charset="0"/>
              </a:rPr>
              <a:t>this</a:t>
            </a:r>
            <a:r>
              <a:rPr lang="fr-CA" sz="1100" baseline="0" dirty="0">
                <a:latin typeface="Arial" panose="020B0604020202020204" pitchFamily="34" charset="0"/>
                <a:cs typeface="Arial" panose="020B0604020202020204" pitchFamily="34" charset="0"/>
              </a:rPr>
              <a:t> point.</a:t>
            </a:r>
          </a:p>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4</a:t>
            </a:fld>
            <a:endParaRPr lang="fr-CA"/>
          </a:p>
        </p:txBody>
      </p:sp>
    </p:spTree>
    <p:extLst>
      <p:ext uri="{BB962C8B-B14F-4D97-AF65-F5344CB8AC3E}">
        <p14:creationId xmlns:p14="http://schemas.microsoft.com/office/powerpoint/2010/main" val="3881706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sz="1000" dirty="0">
              <a:latin typeface="Arial" panose="020B0604020202020204" pitchFamily="34" charset="0"/>
              <a:cs typeface="Arial" panose="020B0604020202020204" pitchFamily="34" charset="0"/>
            </a:endParaRPr>
          </a:p>
          <a:p>
            <a:r>
              <a:rPr lang="fr-CA" sz="1100" dirty="0">
                <a:latin typeface="Arial" panose="020B0604020202020204" pitchFamily="34" charset="0"/>
                <a:cs typeface="Arial" panose="020B0604020202020204" pitchFamily="34" charset="0"/>
              </a:rPr>
              <a:t>#3: Theo Sande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suggested</a:t>
            </a:r>
            <a:r>
              <a:rPr lang="fr-CA" sz="1100" baseline="0" dirty="0">
                <a:latin typeface="Arial" panose="020B0604020202020204" pitchFamily="34" charset="0"/>
                <a:cs typeface="Arial" panose="020B0604020202020204" pitchFamily="34" charset="0"/>
              </a:rPr>
              <a:t> a more </a:t>
            </a:r>
            <a:r>
              <a:rPr lang="fr-CA" sz="1100" baseline="0" dirty="0" err="1">
                <a:latin typeface="Arial" panose="020B0604020202020204" pitchFamily="34" charset="0"/>
                <a:cs typeface="Arial" panose="020B0604020202020204" pitchFamily="34" charset="0"/>
              </a:rPr>
              <a:t>stringent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approach</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that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could</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benefit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from</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any</a:t>
            </a:r>
            <a:r>
              <a:rPr lang="fr-CA" sz="1100" baseline="0" dirty="0">
                <a:latin typeface="Arial" panose="020B0604020202020204" pitchFamily="34" charset="0"/>
                <a:cs typeface="Arial" panose="020B0604020202020204" pitchFamily="34" charset="0"/>
              </a:rPr>
              <a:t> IATI </a:t>
            </a:r>
            <a:r>
              <a:rPr lang="fr-CA" sz="1100" baseline="0" dirty="0" err="1">
                <a:latin typeface="Arial" panose="020B0604020202020204" pitchFamily="34" charset="0"/>
                <a:cs typeface="Arial" panose="020B0604020202020204" pitchFamily="34" charset="0"/>
              </a:rPr>
              <a:t>contracts</a:t>
            </a:r>
            <a:r>
              <a:rPr lang="fr-CA" sz="1100" baseline="0" dirty="0">
                <a:latin typeface="Arial" panose="020B0604020202020204" pitchFamily="34" charset="0"/>
                <a:cs typeface="Arial" panose="020B0604020202020204" pitchFamily="34" charset="0"/>
              </a:rPr>
              <a:t> – </a:t>
            </a:r>
            <a:r>
              <a:rPr lang="fr-CA" sz="1100" baseline="0" dirty="0" err="1">
                <a:latin typeface="Arial" panose="020B0604020202020204" pitchFamily="34" charset="0"/>
                <a:cs typeface="Arial" panose="020B0604020202020204" pitchFamily="34" charset="0"/>
              </a:rPr>
              <a:t>this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may</a:t>
            </a:r>
            <a:r>
              <a:rPr lang="fr-CA" sz="1100" baseline="0" dirty="0">
                <a:latin typeface="Arial" panose="020B0604020202020204" pitchFamily="34" charset="0"/>
                <a:cs typeface="Arial" panose="020B0604020202020204" pitchFamily="34" charset="0"/>
              </a:rPr>
              <a:t> come up in discussions. The </a:t>
            </a:r>
            <a:r>
              <a:rPr lang="fr-CA" sz="1100" baseline="0" dirty="0" err="1">
                <a:latin typeface="Arial" panose="020B0604020202020204" pitchFamily="34" charset="0"/>
                <a:cs typeface="Arial" panose="020B0604020202020204" pitchFamily="34" charset="0"/>
              </a:rPr>
              <a:t>Board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did</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seem</a:t>
            </a:r>
            <a:r>
              <a:rPr lang="fr-CA" sz="1100" baseline="0" dirty="0">
                <a:latin typeface="Arial" panose="020B0604020202020204" pitchFamily="34" charset="0"/>
                <a:cs typeface="Arial" panose="020B0604020202020204" pitchFamily="34" charset="0"/>
              </a:rPr>
              <a:t> to oppose </a:t>
            </a:r>
            <a:r>
              <a:rPr lang="fr-CA" sz="1100" baseline="0" dirty="0" err="1">
                <a:latin typeface="Arial" panose="020B0604020202020204" pitchFamily="34" charset="0"/>
                <a:cs typeface="Arial" panose="020B0604020202020204" pitchFamily="34" charset="0"/>
              </a:rPr>
              <a:t>his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idea</a:t>
            </a:r>
            <a:r>
              <a:rPr lang="fr-CA" sz="1100" baseline="0" dirty="0">
                <a:latin typeface="Arial" panose="020B0604020202020204" pitchFamily="34" charset="0"/>
                <a:cs typeface="Arial" panose="020B0604020202020204" pitchFamily="34" charset="0"/>
              </a:rPr>
              <a:t>, but </a:t>
            </a:r>
            <a:r>
              <a:rPr lang="fr-CA" sz="1100" baseline="0" dirty="0" err="1">
                <a:latin typeface="Arial" panose="020B0604020202020204" pitchFamily="34" charset="0"/>
                <a:cs typeface="Arial" panose="020B0604020202020204" pitchFamily="34" charset="0"/>
              </a:rPr>
              <a:t>did</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clearly</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endorse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it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either</a:t>
            </a:r>
            <a:r>
              <a:rPr lang="fr-CA" sz="1100" baseline="0" dirty="0">
                <a:latin typeface="Arial" panose="020B0604020202020204" pitchFamily="34" charset="0"/>
                <a:cs typeface="Arial" panose="020B0604020202020204" pitchFamily="34" charset="0"/>
              </a:rPr>
              <a:t> – and </a:t>
            </a:r>
            <a:r>
              <a:rPr lang="fr-CA" sz="1100" baseline="0" dirty="0" err="1">
                <a:latin typeface="Arial" panose="020B0604020202020204" pitchFamily="34" charset="0"/>
                <a:cs typeface="Arial" panose="020B0604020202020204" pitchFamily="34" charset="0"/>
              </a:rPr>
              <a:t>did</a:t>
            </a:r>
            <a:r>
              <a:rPr lang="fr-CA" sz="1100" baseline="0" dirty="0">
                <a:latin typeface="Arial" panose="020B0604020202020204" pitchFamily="34" charset="0"/>
                <a:cs typeface="Arial" panose="020B0604020202020204" pitchFamily="34" charset="0"/>
              </a:rPr>
              <a:t> not mention in </a:t>
            </a:r>
            <a:r>
              <a:rPr lang="fr-CA" sz="1100" baseline="0" dirty="0" err="1">
                <a:latin typeface="Arial" panose="020B0604020202020204" pitchFamily="34" charset="0"/>
                <a:cs typeface="Arial" panose="020B0604020202020204" pitchFamily="34" charset="0"/>
              </a:rPr>
              <a:t>its</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paper</a:t>
            </a:r>
            <a:r>
              <a:rPr lang="fr-CA" sz="1100" baseline="0" dirty="0">
                <a:latin typeface="Arial" panose="020B0604020202020204" pitchFamily="34" charset="0"/>
                <a:cs typeface="Arial" panose="020B0604020202020204" pitchFamily="34" charset="0"/>
              </a:rPr>
              <a:t>.</a:t>
            </a:r>
          </a:p>
          <a:p>
            <a:endParaRPr lang="fr-CA" sz="1100" dirty="0">
              <a:latin typeface="Arial" panose="020B0604020202020204" pitchFamily="34" charset="0"/>
              <a:cs typeface="Arial" panose="020B0604020202020204" pitchFamily="34" charset="0"/>
            </a:endParaRPr>
          </a:p>
          <a:p>
            <a:r>
              <a:rPr lang="fr-CA" sz="1100" dirty="0">
                <a:latin typeface="Arial" panose="020B0604020202020204" pitchFamily="34" charset="0"/>
                <a:cs typeface="Arial" panose="020B0604020202020204" pitchFamily="34" charset="0"/>
              </a:rPr>
              <a:t>#5 and 6: The </a:t>
            </a:r>
            <a:r>
              <a:rPr lang="fr-CA" sz="1100" dirty="0" err="1">
                <a:latin typeface="Arial" panose="020B0604020202020204" pitchFamily="34" charset="0"/>
                <a:cs typeface="Arial" panose="020B0604020202020204" pitchFamily="34" charset="0"/>
              </a:rPr>
              <a:t>Board</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paper</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indicates</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that</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required</a:t>
            </a:r>
            <a:r>
              <a:rPr lang="fr-CA" sz="1100" dirty="0">
                <a:latin typeface="Arial" panose="020B0604020202020204" pitchFamily="34" charset="0"/>
                <a:cs typeface="Arial" panose="020B0604020202020204" pitchFamily="34" charset="0"/>
              </a:rPr>
              <a:t> changes to SOP </a:t>
            </a:r>
            <a:r>
              <a:rPr lang="fr-CA" sz="1100" dirty="0" err="1">
                <a:latin typeface="Arial" panose="020B0604020202020204" pitchFamily="34" charset="0"/>
                <a:cs typeface="Arial" panose="020B0604020202020204" pitchFamily="34" charset="0"/>
              </a:rPr>
              <a:t>will</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approved</a:t>
            </a:r>
            <a:r>
              <a:rPr lang="fr-CA" sz="1100" baseline="0" dirty="0">
                <a:latin typeface="Arial" panose="020B0604020202020204" pitchFamily="34" charset="0"/>
                <a:cs typeface="Arial" panose="020B0604020202020204" pitchFamily="34" charset="0"/>
              </a:rPr>
              <a:t> in session 14. </a:t>
            </a:r>
            <a:r>
              <a:rPr lang="fr-CA" sz="1100" baseline="0" dirty="0" err="1">
                <a:latin typeface="Arial" panose="020B0604020202020204" pitchFamily="34" charset="0"/>
                <a:cs typeface="Arial" panose="020B0604020202020204" pitchFamily="34" charset="0"/>
              </a:rPr>
              <a:t>However</a:t>
            </a:r>
            <a:r>
              <a:rPr lang="fr-CA" sz="1100" baseline="0" dirty="0">
                <a:latin typeface="Arial" panose="020B0604020202020204" pitchFamily="34" charset="0"/>
                <a:cs typeface="Arial" panose="020B0604020202020204" pitchFamily="34" charset="0"/>
              </a:rPr>
              <a:t>, the </a:t>
            </a:r>
            <a:r>
              <a:rPr lang="fr-CA" sz="1100" baseline="0" dirty="0" err="1">
                <a:latin typeface="Arial" panose="020B0604020202020204" pitchFamily="34" charset="0"/>
                <a:cs typeface="Arial" panose="020B0604020202020204" pitchFamily="34" charset="0"/>
              </a:rPr>
              <a:t>draft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language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will</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available</a:t>
            </a:r>
            <a:r>
              <a:rPr lang="fr-CA" sz="1100" baseline="0" dirty="0">
                <a:latin typeface="Arial" panose="020B0604020202020204" pitchFamily="34" charset="0"/>
                <a:cs typeface="Arial" panose="020B0604020202020204" pitchFamily="34" charset="0"/>
              </a:rPr>
              <a:t> at the MA, </a:t>
            </a:r>
            <a:r>
              <a:rPr lang="fr-CA" sz="1100" baseline="0" dirty="0" err="1">
                <a:latin typeface="Arial" panose="020B0604020202020204" pitchFamily="34" charset="0"/>
                <a:cs typeface="Arial" panose="020B0604020202020204" pitchFamily="34" charset="0"/>
              </a:rPr>
              <a:t>so</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it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will</a:t>
            </a:r>
            <a:r>
              <a:rPr lang="fr-CA" sz="1100" baseline="0" dirty="0">
                <a:latin typeface="Arial" panose="020B0604020202020204" pitchFamily="34" charset="0"/>
                <a:cs typeface="Arial" panose="020B0604020202020204" pitchFamily="34" charset="0"/>
              </a:rPr>
              <a:t> have to </a:t>
            </a:r>
            <a:r>
              <a:rPr lang="fr-CA" sz="1100" baseline="0" dirty="0" err="1">
                <a:latin typeface="Arial" panose="020B0604020202020204" pitchFamily="34" charset="0"/>
                <a:cs typeface="Arial" panose="020B0604020202020204" pitchFamily="34" charset="0"/>
              </a:rPr>
              <a:t>be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approved</a:t>
            </a:r>
            <a:r>
              <a:rPr lang="fr-CA" sz="1100" baseline="0" dirty="0">
                <a:latin typeface="Arial" panose="020B0604020202020204" pitchFamily="34" charset="0"/>
                <a:cs typeface="Arial" panose="020B0604020202020204" pitchFamily="34" charset="0"/>
              </a:rPr>
              <a:t> via </a:t>
            </a:r>
            <a:r>
              <a:rPr lang="fr-CA" sz="1100" baseline="0" dirty="0" err="1">
                <a:latin typeface="Arial" panose="020B0604020202020204" pitchFamily="34" charset="0"/>
                <a:cs typeface="Arial" panose="020B0604020202020204" pitchFamily="34" charset="0"/>
              </a:rPr>
              <a:t>written</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procedure</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following</a:t>
            </a:r>
            <a:r>
              <a:rPr lang="fr-CA" sz="1100" baseline="0" dirty="0">
                <a:latin typeface="Arial" panose="020B0604020202020204" pitchFamily="34" charset="0"/>
                <a:cs typeface="Arial" panose="020B0604020202020204" pitchFamily="34" charset="0"/>
              </a:rPr>
              <a:t> the MA. </a:t>
            </a:r>
          </a:p>
          <a:p>
            <a:endParaRPr lang="fr-CA" baseline="0" dirty="0"/>
          </a:p>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5</a:t>
            </a:fld>
            <a:endParaRPr lang="fr-CA"/>
          </a:p>
        </p:txBody>
      </p:sp>
    </p:spTree>
    <p:extLst>
      <p:ext uri="{BB962C8B-B14F-4D97-AF65-F5344CB8AC3E}">
        <p14:creationId xmlns:p14="http://schemas.microsoft.com/office/powerpoint/2010/main" val="1373942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6</a:t>
            </a:fld>
            <a:endParaRPr lang="fr-CA"/>
          </a:p>
        </p:txBody>
      </p:sp>
    </p:spTree>
    <p:extLst>
      <p:ext uri="{BB962C8B-B14F-4D97-AF65-F5344CB8AC3E}">
        <p14:creationId xmlns:p14="http://schemas.microsoft.com/office/powerpoint/2010/main" val="2401330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100" dirty="0" err="1">
                <a:latin typeface="Arial" panose="020B0604020202020204" pitchFamily="34" charset="0"/>
                <a:cs typeface="Arial" panose="020B0604020202020204" pitchFamily="34" charset="0"/>
              </a:rPr>
              <a:t>Board</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considered</a:t>
            </a:r>
            <a:r>
              <a:rPr lang="fr-CA" sz="1100" dirty="0">
                <a:latin typeface="Arial" panose="020B0604020202020204" pitchFamily="34" charset="0"/>
                <a:cs typeface="Arial" panose="020B0604020202020204" pitchFamily="34" charset="0"/>
              </a:rPr>
              <a:t> consultants’ report, </a:t>
            </a:r>
            <a:r>
              <a:rPr lang="fr-CA" sz="1100" dirty="0" err="1">
                <a:latin typeface="Arial" panose="020B0604020202020204" pitchFamily="34" charset="0"/>
                <a:cs typeface="Arial" panose="020B0604020202020204" pitchFamily="34" charset="0"/>
              </a:rPr>
              <a:t>consulted</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further</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with</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members</a:t>
            </a:r>
            <a:r>
              <a:rPr lang="fr-CA" sz="1100" dirty="0">
                <a:latin typeface="Arial" panose="020B0604020202020204" pitchFamily="34" charset="0"/>
                <a:cs typeface="Arial" panose="020B0604020202020204" pitchFamily="34" charset="0"/>
              </a:rPr>
              <a:t> and </a:t>
            </a:r>
            <a:r>
              <a:rPr lang="fr-CA" sz="1100" dirty="0" err="1">
                <a:latin typeface="Arial" panose="020B0604020202020204" pitchFamily="34" charset="0"/>
                <a:cs typeface="Arial" panose="020B0604020202020204" pitchFamily="34" charset="0"/>
              </a:rPr>
              <a:t>examined</a:t>
            </a:r>
            <a:r>
              <a:rPr lang="fr-CA" sz="1100" dirty="0">
                <a:latin typeface="Arial" panose="020B0604020202020204" pitchFamily="34" charset="0"/>
                <a:cs typeface="Arial" panose="020B0604020202020204" pitchFamily="34" charset="0"/>
              </a:rPr>
              <a:t> range of issues, but </a:t>
            </a:r>
            <a:r>
              <a:rPr lang="fr-CA" sz="1100" dirty="0" err="1">
                <a:latin typeface="Arial" panose="020B0604020202020204" pitchFamily="34" charset="0"/>
                <a:cs typeface="Arial" panose="020B0604020202020204" pitchFamily="34" charset="0"/>
              </a:rPr>
              <a:t>could</a:t>
            </a:r>
            <a:r>
              <a:rPr lang="fr-CA" sz="1100" dirty="0">
                <a:latin typeface="Arial" panose="020B0604020202020204" pitchFamily="34" charset="0"/>
                <a:cs typeface="Arial" panose="020B0604020202020204" pitchFamily="34" charset="0"/>
              </a:rPr>
              <a:t> not come </a:t>
            </a:r>
            <a:r>
              <a:rPr lang="fr-CA" sz="1100" dirty="0" err="1">
                <a:latin typeface="Arial" panose="020B0604020202020204" pitchFamily="34" charset="0"/>
                <a:cs typeface="Arial" panose="020B0604020202020204" pitchFamily="34" charset="0"/>
              </a:rPr>
              <a:t>forward</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with</a:t>
            </a:r>
            <a:r>
              <a:rPr lang="fr-CA" sz="1100" dirty="0">
                <a:latin typeface="Arial" panose="020B0604020202020204" pitchFamily="34" charset="0"/>
                <a:cs typeface="Arial" panose="020B0604020202020204" pitchFamily="34" charset="0"/>
              </a:rPr>
              <a:t> consensus </a:t>
            </a:r>
            <a:r>
              <a:rPr lang="fr-CA" sz="1100" dirty="0" err="1">
                <a:latin typeface="Arial" panose="020B0604020202020204" pitchFamily="34" charset="0"/>
                <a:cs typeface="Arial" panose="020B0604020202020204" pitchFamily="34" charset="0"/>
              </a:rPr>
              <a:t>recommendations</a:t>
            </a:r>
            <a:r>
              <a:rPr lang="fr-CA" sz="1100" dirty="0">
                <a:latin typeface="Arial" panose="020B0604020202020204" pitchFamily="34" charset="0"/>
                <a:cs typeface="Arial" panose="020B0604020202020204" pitchFamily="34" charset="0"/>
              </a:rPr>
              <a:t> on all </a:t>
            </a:r>
          </a:p>
          <a:p>
            <a:endParaRPr lang="fr-CA" dirty="0"/>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7</a:t>
            </a:fld>
            <a:endParaRPr lang="fr-CA"/>
          </a:p>
        </p:txBody>
      </p:sp>
    </p:spTree>
    <p:extLst>
      <p:ext uri="{BB962C8B-B14F-4D97-AF65-F5344CB8AC3E}">
        <p14:creationId xmlns:p14="http://schemas.microsoft.com/office/powerpoint/2010/main" val="3648076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fr-CA" sz="1100"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CA" sz="1100" dirty="0">
                <a:latin typeface="Arial" panose="020B0604020202020204" pitchFamily="34" charset="0"/>
                <a:cs typeface="Arial" panose="020B0604020202020204" pitchFamily="34" charset="0"/>
              </a:rPr>
              <a:t>Signal</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that</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w</a:t>
            </a:r>
            <a:r>
              <a:rPr lang="fr-CA" sz="1100" dirty="0" err="1">
                <a:latin typeface="Arial" panose="020B0604020202020204" pitchFamily="34" charset="0"/>
                <a:cs typeface="Arial" panose="020B0604020202020204" pitchFamily="34" charset="0"/>
              </a:rPr>
              <a:t>ill</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present</a:t>
            </a:r>
            <a:r>
              <a:rPr lang="fr-CA" sz="1100" dirty="0">
                <a:latin typeface="Arial" panose="020B0604020202020204" pitchFamily="34" charset="0"/>
                <a:cs typeface="Arial" panose="020B0604020202020204" pitchFamily="34" charset="0"/>
              </a:rPr>
              <a:t> options in more </a:t>
            </a:r>
            <a:r>
              <a:rPr lang="fr-CA" sz="1100" dirty="0" err="1">
                <a:latin typeface="Arial" panose="020B0604020202020204" pitchFamily="34" charset="0"/>
                <a:cs typeface="Arial" panose="020B0604020202020204" pitchFamily="34" charset="0"/>
              </a:rPr>
              <a:t>detail</a:t>
            </a:r>
            <a:r>
              <a:rPr lang="fr-CA" sz="1100" dirty="0">
                <a:latin typeface="Arial" panose="020B0604020202020204" pitchFamily="34" charset="0"/>
                <a:cs typeface="Arial" panose="020B0604020202020204" pitchFamily="34" charset="0"/>
              </a:rPr>
              <a:t> in </a:t>
            </a:r>
            <a:r>
              <a:rPr lang="fr-CA" sz="1100" dirty="0" err="1">
                <a:latin typeface="Arial" panose="020B0604020202020204" pitchFamily="34" charset="0"/>
                <a:cs typeface="Arial" panose="020B0604020202020204" pitchFamily="34" charset="0"/>
              </a:rPr>
              <a:t>next</a:t>
            </a:r>
            <a:r>
              <a:rPr lang="fr-CA" sz="1100" dirty="0">
                <a:latin typeface="Arial" panose="020B0604020202020204" pitchFamily="34" charset="0"/>
                <a:cs typeface="Arial" panose="020B0604020202020204" pitchFamily="34" charset="0"/>
              </a:rPr>
              <a:t> slides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CA" sz="1100"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CA" sz="1100" dirty="0" err="1">
                <a:latin typeface="Arial" panose="020B0604020202020204" pitchFamily="34" charset="0"/>
                <a:cs typeface="Arial" panose="020B0604020202020204" pitchFamily="34" charset="0"/>
              </a:rPr>
              <a:t>Cannot</a:t>
            </a:r>
            <a:r>
              <a:rPr lang="fr-CA" sz="1100" dirty="0">
                <a:latin typeface="Arial" panose="020B0604020202020204" pitchFamily="34" charset="0"/>
                <a:cs typeface="Arial" panose="020B0604020202020204" pitchFamily="34" charset="0"/>
              </a:rPr>
              <a:t> assume the </a:t>
            </a:r>
            <a:r>
              <a:rPr lang="fr-CA" sz="1100" dirty="0" err="1">
                <a:latin typeface="Arial" panose="020B0604020202020204" pitchFamily="34" charset="0"/>
                <a:cs typeface="Arial" panose="020B0604020202020204" pitchFamily="34" charset="0"/>
              </a:rPr>
              <a:t>recommended</a:t>
            </a:r>
            <a:r>
              <a:rPr lang="fr-CA" sz="1100" dirty="0">
                <a:latin typeface="Arial" panose="020B0604020202020204" pitchFamily="34" charset="0"/>
                <a:cs typeface="Arial" panose="020B0604020202020204" pitchFamily="34" charset="0"/>
              </a:rPr>
              <a:t> option </a:t>
            </a:r>
            <a:r>
              <a:rPr lang="fr-CA" sz="1100" dirty="0" err="1">
                <a:latin typeface="Arial" panose="020B0604020202020204" pitchFamily="34" charset="0"/>
                <a:cs typeface="Arial" panose="020B0604020202020204" pitchFamily="34" charset="0"/>
              </a:rPr>
              <a:t>involves</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higher</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costs</a:t>
            </a:r>
            <a:r>
              <a:rPr lang="fr-CA" sz="1100" dirty="0">
                <a:latin typeface="Arial" panose="020B0604020202020204" pitchFamily="34" charset="0"/>
                <a:cs typeface="Arial" panose="020B0604020202020204" pitchFamily="34" charset="0"/>
              </a:rPr>
              <a:t> – an ED </a:t>
            </a:r>
            <a:r>
              <a:rPr lang="fr-CA" sz="1100" dirty="0" err="1">
                <a:latin typeface="Arial" panose="020B0604020202020204" pitchFamily="34" charset="0"/>
                <a:cs typeface="Arial" panose="020B0604020202020204" pitchFamily="34" charset="0"/>
              </a:rPr>
              <a:t>would</a:t>
            </a:r>
            <a:r>
              <a:rPr lang="fr-CA" sz="1100" dirty="0">
                <a:latin typeface="Arial" panose="020B0604020202020204" pitchFamily="34" charset="0"/>
                <a:cs typeface="Arial" panose="020B0604020202020204" pitchFamily="34" charset="0"/>
              </a:rPr>
              <a:t> not </a:t>
            </a:r>
            <a:r>
              <a:rPr lang="fr-CA" sz="1100" dirty="0" err="1">
                <a:latin typeface="Arial" panose="020B0604020202020204" pitchFamily="34" charset="0"/>
                <a:cs typeface="Arial" panose="020B0604020202020204" pitchFamily="34" charset="0"/>
              </a:rPr>
              <a:t>simply</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be</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added</a:t>
            </a:r>
            <a:r>
              <a:rPr lang="fr-CA" sz="1100" dirty="0">
                <a:latin typeface="Arial" panose="020B0604020202020204" pitchFamily="34" charset="0"/>
                <a:cs typeface="Arial" panose="020B0604020202020204" pitchFamily="34" charset="0"/>
              </a:rPr>
              <a:t> to the </a:t>
            </a:r>
            <a:r>
              <a:rPr lang="fr-CA" sz="1100" dirty="0" err="1">
                <a:latin typeface="Arial" panose="020B0604020202020204" pitchFamily="34" charset="0"/>
                <a:cs typeface="Arial" panose="020B0604020202020204" pitchFamily="34" charset="0"/>
              </a:rPr>
              <a:t>existing</a:t>
            </a:r>
            <a:r>
              <a:rPr lang="fr-CA" sz="1100" dirty="0">
                <a:latin typeface="Arial" panose="020B0604020202020204" pitchFamily="34" charset="0"/>
                <a:cs typeface="Arial" panose="020B0604020202020204" pitchFamily="34" charset="0"/>
              </a:rPr>
              <a:t> structure, </a:t>
            </a:r>
            <a:r>
              <a:rPr lang="fr-CA" sz="1100" dirty="0" err="1">
                <a:latin typeface="Arial" panose="020B0604020202020204" pitchFamily="34" charset="0"/>
                <a:cs typeface="Arial" panose="020B0604020202020204" pitchFamily="34" charset="0"/>
              </a:rPr>
              <a:t>it</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involves</a:t>
            </a:r>
            <a:r>
              <a:rPr lang="fr-CA" sz="1100" dirty="0">
                <a:latin typeface="Arial" panose="020B0604020202020204" pitchFamily="34" charset="0"/>
                <a:cs typeface="Arial" panose="020B0604020202020204" pitchFamily="34" charset="0"/>
              </a:rPr>
              <a:t> changes to </a:t>
            </a:r>
            <a:r>
              <a:rPr lang="fr-CA" sz="1100" dirty="0" err="1">
                <a:latin typeface="Arial" panose="020B0604020202020204" pitchFamily="34" charset="0"/>
                <a:cs typeface="Arial" panose="020B0604020202020204" pitchFamily="34" charset="0"/>
              </a:rPr>
              <a:t>other</a:t>
            </a:r>
            <a:r>
              <a:rPr lang="fr-CA" sz="1100" dirty="0">
                <a:latin typeface="Arial" panose="020B0604020202020204" pitchFamily="34" charset="0"/>
                <a:cs typeface="Arial" panose="020B0604020202020204" pitchFamily="34" charset="0"/>
              </a:rPr>
              <a:t> parts</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CA" sz="1100" dirty="0">
              <a:latin typeface="Arial" panose="020B0604020202020204" pitchFamily="34" charset="0"/>
              <a:cs typeface="Arial" panose="020B0604020202020204" pitchFamily="34" charset="0"/>
            </a:endParaRPr>
          </a:p>
          <a:p>
            <a:endParaRPr lang="fr-CA" sz="1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8</a:t>
            </a:fld>
            <a:endParaRPr lang="fr-CA"/>
          </a:p>
        </p:txBody>
      </p:sp>
    </p:spTree>
    <p:extLst>
      <p:ext uri="{BB962C8B-B14F-4D97-AF65-F5344CB8AC3E}">
        <p14:creationId xmlns:p14="http://schemas.microsoft.com/office/powerpoint/2010/main" val="752471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a:p>
            <a:r>
              <a:rPr lang="fr-CA" sz="1100" dirty="0">
                <a:latin typeface="Arial" panose="020B0604020202020204" pitchFamily="34" charset="0"/>
                <a:cs typeface="Arial" panose="020B0604020202020204" pitchFamily="34" charset="0"/>
              </a:rPr>
              <a:t>This </a:t>
            </a:r>
            <a:r>
              <a:rPr lang="fr-CA" sz="1100" dirty="0" err="1">
                <a:latin typeface="Arial" panose="020B0604020202020204" pitchFamily="34" charset="0"/>
                <a:cs typeface="Arial" panose="020B0604020202020204" pitchFamily="34" charset="0"/>
              </a:rPr>
              <a:t>list</a:t>
            </a:r>
            <a:r>
              <a:rPr lang="fr-CA" sz="1100" dirty="0">
                <a:latin typeface="Arial" panose="020B0604020202020204" pitchFamily="34" charset="0"/>
                <a:cs typeface="Arial" panose="020B0604020202020204" pitchFamily="34" charset="0"/>
              </a:rPr>
              <a:t> </a:t>
            </a:r>
            <a:r>
              <a:rPr lang="fr-CA" sz="1100" dirty="0" err="1">
                <a:latin typeface="Arial" panose="020B0604020202020204" pitchFamily="34" charset="0"/>
                <a:cs typeface="Arial" panose="020B0604020202020204" pitchFamily="34" charset="0"/>
              </a:rPr>
              <a:t>reflects</a:t>
            </a:r>
            <a:r>
              <a:rPr lang="fr-CA" sz="1100" baseline="0" dirty="0">
                <a:latin typeface="Arial" panose="020B0604020202020204" pitchFamily="34" charset="0"/>
                <a:cs typeface="Arial" panose="020B0604020202020204" pitchFamily="34" charset="0"/>
              </a:rPr>
              <a:t> the range of issues </a:t>
            </a:r>
            <a:r>
              <a:rPr lang="fr-CA" sz="1100" baseline="0" dirty="0" err="1">
                <a:latin typeface="Arial" panose="020B0604020202020204" pitchFamily="34" charset="0"/>
                <a:cs typeface="Arial" panose="020B0604020202020204" pitchFamily="34" charset="0"/>
              </a:rPr>
              <a:t>raised</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during</a:t>
            </a:r>
            <a:r>
              <a:rPr lang="fr-CA" sz="1100" baseline="0" dirty="0">
                <a:latin typeface="Arial" panose="020B0604020202020204" pitchFamily="34" charset="0"/>
                <a:cs typeface="Arial" panose="020B0604020202020204" pitchFamily="34" charset="0"/>
              </a:rPr>
              <a:t> consultations </a:t>
            </a:r>
            <a:r>
              <a:rPr lang="fr-CA" sz="1100" baseline="0" dirty="0" err="1">
                <a:latin typeface="Arial" panose="020B0604020202020204" pitchFamily="34" charset="0"/>
                <a:cs typeface="Arial" panose="020B0604020202020204" pitchFamily="34" charset="0"/>
              </a:rPr>
              <a:t>with</a:t>
            </a:r>
            <a:r>
              <a:rPr lang="fr-CA" sz="1100" baseline="0" dirty="0">
                <a:latin typeface="Arial" panose="020B0604020202020204" pitchFamily="34" charset="0"/>
                <a:cs typeface="Arial" panose="020B0604020202020204" pitchFamily="34" charset="0"/>
              </a:rPr>
              <a:t> </a:t>
            </a:r>
            <a:r>
              <a:rPr lang="fr-CA" sz="1100" baseline="0" dirty="0" err="1">
                <a:latin typeface="Arial" panose="020B0604020202020204" pitchFamily="34" charset="0"/>
                <a:cs typeface="Arial" panose="020B0604020202020204" pitchFamily="34" charset="0"/>
              </a:rPr>
              <a:t>members</a:t>
            </a:r>
            <a:r>
              <a:rPr lang="fr-CA" sz="1100" baseline="0" dirty="0">
                <a:latin typeface="Arial" panose="020B0604020202020204" pitchFamily="34" charset="0"/>
                <a:cs typeface="Arial" panose="020B0604020202020204" pitchFamily="34" charset="0"/>
              </a:rPr>
              <a:t>, not </a:t>
            </a:r>
            <a:r>
              <a:rPr lang="fr-CA" sz="1100" baseline="0" dirty="0" err="1">
                <a:latin typeface="Arial" panose="020B0604020202020204" pitchFamily="34" charset="0"/>
                <a:cs typeface="Arial" panose="020B0604020202020204" pitchFamily="34" charset="0"/>
              </a:rPr>
              <a:t>only</a:t>
            </a:r>
            <a:r>
              <a:rPr lang="fr-CA" sz="1100" baseline="0" dirty="0">
                <a:latin typeface="Arial" panose="020B0604020202020204" pitchFamily="34" charset="0"/>
                <a:cs typeface="Arial" panose="020B0604020202020204" pitchFamily="34" charset="0"/>
              </a:rPr>
              <a:t> consultants’ report.</a:t>
            </a:r>
            <a:endParaRPr lang="fr-CA" sz="11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64B339F5-906F-45E6-9181-31F3FF6ED719}" type="slidenum">
              <a:rPr lang="fr-CA" smtClean="0"/>
              <a:t>9</a:t>
            </a:fld>
            <a:endParaRPr lang="fr-CA"/>
          </a:p>
        </p:txBody>
      </p:sp>
    </p:spTree>
    <p:extLst>
      <p:ext uri="{BB962C8B-B14F-4D97-AF65-F5344CB8AC3E}">
        <p14:creationId xmlns:p14="http://schemas.microsoft.com/office/powerpoint/2010/main" val="419218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2FB1DCE4-BAB8-4D37-9519-7B5078ACC1D7}" type="datetimeFigureOut">
              <a:rPr lang="fr-CA" smtClean="0"/>
              <a:t>2018-07-02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1050307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2FB1DCE4-BAB8-4D37-9519-7B5078ACC1D7}" type="datetimeFigureOut">
              <a:rPr lang="fr-CA" smtClean="0"/>
              <a:t>2018-07-02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58095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2FB1DCE4-BAB8-4D37-9519-7B5078ACC1D7}" type="datetimeFigureOut">
              <a:rPr lang="fr-CA" smtClean="0"/>
              <a:t>2018-07-02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368862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2FB1DCE4-BAB8-4D37-9519-7B5078ACC1D7}" type="datetimeFigureOut">
              <a:rPr lang="fr-CA" smtClean="0"/>
              <a:t>2018-07-02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53476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FB1DCE4-BAB8-4D37-9519-7B5078ACC1D7}" type="datetimeFigureOut">
              <a:rPr lang="fr-CA" smtClean="0"/>
              <a:t>2018-07-02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180886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2FB1DCE4-BAB8-4D37-9519-7B5078ACC1D7}" type="datetimeFigureOut">
              <a:rPr lang="fr-CA" smtClean="0"/>
              <a:t>2018-07-02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396228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2FB1DCE4-BAB8-4D37-9519-7B5078ACC1D7}" type="datetimeFigureOut">
              <a:rPr lang="fr-CA" smtClean="0"/>
              <a:t>2018-07-02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346149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2FB1DCE4-BAB8-4D37-9519-7B5078ACC1D7}" type="datetimeFigureOut">
              <a:rPr lang="fr-CA" smtClean="0"/>
              <a:t>2018-07-02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159148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B1DCE4-BAB8-4D37-9519-7B5078ACC1D7}" type="datetimeFigureOut">
              <a:rPr lang="fr-CA" smtClean="0"/>
              <a:t>2018-07-02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4164963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FB1DCE4-BAB8-4D37-9519-7B5078ACC1D7}" type="datetimeFigureOut">
              <a:rPr lang="fr-CA" smtClean="0"/>
              <a:t>2018-07-02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1136585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FB1DCE4-BAB8-4D37-9519-7B5078ACC1D7}" type="datetimeFigureOut">
              <a:rPr lang="fr-CA" smtClean="0"/>
              <a:t>2018-07-02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688A0F2-4BF8-4CAA-BD6E-3E44AEBBFEAA}" type="slidenum">
              <a:rPr lang="fr-CA" smtClean="0"/>
              <a:t>‹#›</a:t>
            </a:fld>
            <a:endParaRPr lang="fr-CA"/>
          </a:p>
        </p:txBody>
      </p:sp>
    </p:spTree>
    <p:extLst>
      <p:ext uri="{BB962C8B-B14F-4D97-AF65-F5344CB8AC3E}">
        <p14:creationId xmlns:p14="http://schemas.microsoft.com/office/powerpoint/2010/main" val="14167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67000">
              <a:srgbClr val="D4DEFF"/>
            </a:gs>
            <a:gs pos="0">
              <a:srgbClr val="D4DEFF"/>
            </a:gs>
            <a:gs pos="94000">
              <a:srgbClr val="96AB94"/>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1DCE4-BAB8-4D37-9519-7B5078ACC1D7}" type="datetimeFigureOut">
              <a:rPr lang="fr-CA" smtClean="0"/>
              <a:t>2018-07-02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8A0F2-4BF8-4CAA-BD6E-3E44AEBBFEAA}" type="slidenum">
              <a:rPr lang="fr-CA" smtClean="0"/>
              <a:t>‹#›</a:t>
            </a:fld>
            <a:endParaRPr lang="fr-CA"/>
          </a:p>
        </p:txBody>
      </p:sp>
    </p:spTree>
    <p:extLst>
      <p:ext uri="{BB962C8B-B14F-4D97-AF65-F5344CB8AC3E}">
        <p14:creationId xmlns:p14="http://schemas.microsoft.com/office/powerpoint/2010/main" val="338820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00808"/>
            <a:ext cx="7772400" cy="1470025"/>
          </a:xfrm>
        </p:spPr>
        <p:txBody>
          <a:bodyPr>
            <a:noAutofit/>
          </a:bodyPr>
          <a:lstStyle/>
          <a:p>
            <a:r>
              <a:rPr lang="fr-CA" sz="3200" dirty="0" err="1"/>
              <a:t>Review</a:t>
            </a:r>
            <a:r>
              <a:rPr lang="fr-CA" sz="3200" dirty="0"/>
              <a:t> of </a:t>
            </a:r>
            <a:r>
              <a:rPr lang="fr-CA" sz="3200" dirty="0" err="1"/>
              <a:t>IATI’s</a:t>
            </a:r>
            <a:r>
              <a:rPr lang="fr-CA" sz="3200" dirty="0"/>
              <a:t> </a:t>
            </a:r>
            <a:r>
              <a:rPr lang="fr-CA" sz="3200" dirty="0" err="1"/>
              <a:t>Institutional</a:t>
            </a:r>
            <a:r>
              <a:rPr lang="fr-CA" sz="3200" dirty="0"/>
              <a:t> Arrangements</a:t>
            </a:r>
            <a:r>
              <a:rPr lang="fr-CA" sz="3600" dirty="0"/>
              <a:t> </a:t>
            </a:r>
            <a:br>
              <a:rPr lang="fr-CA" sz="3600" dirty="0"/>
            </a:br>
            <a:r>
              <a:rPr lang="fr-CA" sz="3600" dirty="0"/>
              <a:t> </a:t>
            </a:r>
            <a:br>
              <a:rPr lang="fr-CA" sz="3600" dirty="0"/>
            </a:br>
            <a:r>
              <a:rPr lang="fr-CA" sz="3600" dirty="0" err="1"/>
              <a:t>Governing</a:t>
            </a:r>
            <a:r>
              <a:rPr lang="fr-CA" sz="3600" dirty="0"/>
              <a:t> </a:t>
            </a:r>
            <a:r>
              <a:rPr lang="fr-CA" sz="3600" dirty="0" err="1"/>
              <a:t>Board</a:t>
            </a:r>
            <a:r>
              <a:rPr lang="fr-CA" sz="3600" dirty="0"/>
              <a:t> </a:t>
            </a:r>
            <a:r>
              <a:rPr lang="fr-CA" sz="3600" dirty="0" err="1"/>
              <a:t>Recommendations</a:t>
            </a:r>
            <a:r>
              <a:rPr lang="fr-CA" sz="3600" dirty="0"/>
              <a:t>     to IATI MA</a:t>
            </a:r>
          </a:p>
        </p:txBody>
      </p:sp>
      <p:sp>
        <p:nvSpPr>
          <p:cNvPr id="3" name="Sous-titre 2"/>
          <p:cNvSpPr>
            <a:spLocks noGrp="1"/>
          </p:cNvSpPr>
          <p:nvPr>
            <p:ph type="subTitle" idx="1"/>
          </p:nvPr>
        </p:nvSpPr>
        <p:spPr>
          <a:xfrm>
            <a:off x="1371600" y="4124672"/>
            <a:ext cx="6400800" cy="1752600"/>
          </a:xfrm>
        </p:spPr>
        <p:txBody>
          <a:bodyPr/>
          <a:lstStyle/>
          <a:p>
            <a:r>
              <a:rPr lang="fr-CA" dirty="0">
                <a:solidFill>
                  <a:schemeClr val="tx1">
                    <a:lumMod val="75000"/>
                    <a:lumOff val="25000"/>
                  </a:schemeClr>
                </a:solidFill>
              </a:rPr>
              <a:t>IATI </a:t>
            </a:r>
            <a:r>
              <a:rPr lang="fr-CA" dirty="0" err="1">
                <a:solidFill>
                  <a:schemeClr val="tx1">
                    <a:lumMod val="75000"/>
                    <a:lumOff val="25000"/>
                  </a:schemeClr>
                </a:solidFill>
              </a:rPr>
              <a:t>Members</a:t>
            </a:r>
            <a:r>
              <a:rPr lang="fr-CA" dirty="0">
                <a:solidFill>
                  <a:schemeClr val="tx1">
                    <a:lumMod val="75000"/>
                    <a:lumOff val="25000"/>
                  </a:schemeClr>
                </a:solidFill>
              </a:rPr>
              <a:t>’ </a:t>
            </a:r>
            <a:r>
              <a:rPr lang="fr-CA" dirty="0" err="1">
                <a:solidFill>
                  <a:schemeClr val="tx1">
                    <a:lumMod val="75000"/>
                    <a:lumOff val="25000"/>
                  </a:schemeClr>
                </a:solidFill>
              </a:rPr>
              <a:t>Assembly</a:t>
            </a:r>
            <a:endParaRPr lang="fr-CA" dirty="0">
              <a:solidFill>
                <a:schemeClr val="tx1">
                  <a:lumMod val="75000"/>
                  <a:lumOff val="25000"/>
                </a:schemeClr>
              </a:solidFill>
            </a:endParaRPr>
          </a:p>
          <a:p>
            <a:r>
              <a:rPr lang="fr-CA" dirty="0" err="1">
                <a:solidFill>
                  <a:schemeClr val="tx1">
                    <a:lumMod val="75000"/>
                    <a:lumOff val="25000"/>
                  </a:schemeClr>
                </a:solidFill>
              </a:rPr>
              <a:t>Oct</a:t>
            </a:r>
            <a:r>
              <a:rPr lang="fr-CA" dirty="0">
                <a:solidFill>
                  <a:schemeClr val="tx1">
                    <a:lumMod val="75000"/>
                    <a:lumOff val="25000"/>
                  </a:schemeClr>
                </a:solidFill>
              </a:rPr>
              <a:t> 3-5, 2017, Rome</a:t>
            </a:r>
          </a:p>
        </p:txBody>
      </p:sp>
    </p:spTree>
    <p:extLst>
      <p:ext uri="{BB962C8B-B14F-4D97-AF65-F5344CB8AC3E}">
        <p14:creationId xmlns:p14="http://schemas.microsoft.com/office/powerpoint/2010/main" val="361909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rmAutofit/>
          </a:bodyPr>
          <a:lstStyle/>
          <a:p>
            <a:r>
              <a:rPr lang="fr-CA" sz="3600" dirty="0"/>
              <a:t>Model 1 or 2: </a:t>
            </a:r>
            <a:r>
              <a:rPr lang="fr-CA" sz="3600" dirty="0" err="1"/>
              <a:t>Hosted</a:t>
            </a:r>
            <a:r>
              <a:rPr lang="fr-CA" sz="3600" dirty="0"/>
              <a:t> </a:t>
            </a:r>
            <a:r>
              <a:rPr lang="fr-CA" sz="3600" dirty="0" err="1"/>
              <a:t>Secretariat</a:t>
            </a:r>
            <a:endParaRPr lang="fr-CA" sz="3600" dirty="0"/>
          </a:p>
        </p:txBody>
      </p:sp>
      <p:sp>
        <p:nvSpPr>
          <p:cNvPr id="3" name="Espace réservé du contenu 2"/>
          <p:cNvSpPr>
            <a:spLocks noGrp="1"/>
          </p:cNvSpPr>
          <p:nvPr>
            <p:ph idx="1"/>
          </p:nvPr>
        </p:nvSpPr>
        <p:spPr>
          <a:xfrm>
            <a:off x="457200" y="1268760"/>
            <a:ext cx="8229600" cy="4824536"/>
          </a:xfrm>
        </p:spPr>
        <p:txBody>
          <a:bodyPr>
            <a:noAutofit/>
          </a:bodyPr>
          <a:lstStyle/>
          <a:p>
            <a:r>
              <a:rPr lang="fr-CA" sz="1800" dirty="0" err="1"/>
              <a:t>Secretariat</a:t>
            </a:r>
            <a:r>
              <a:rPr lang="fr-CA" sz="1800" dirty="0"/>
              <a:t> </a:t>
            </a:r>
            <a:r>
              <a:rPr lang="fr-CA" sz="1800" dirty="0" err="1"/>
              <a:t>hosted</a:t>
            </a:r>
            <a:r>
              <a:rPr lang="fr-CA" sz="1800" dirty="0"/>
              <a:t> by </a:t>
            </a:r>
            <a:r>
              <a:rPr lang="fr-CA" sz="1800" dirty="0" err="1"/>
              <a:t>another</a:t>
            </a:r>
            <a:r>
              <a:rPr lang="fr-CA" sz="1800" dirty="0"/>
              <a:t> </a:t>
            </a:r>
            <a:r>
              <a:rPr lang="fr-CA" sz="1800" dirty="0" err="1"/>
              <a:t>organization</a:t>
            </a:r>
            <a:r>
              <a:rPr lang="fr-CA" sz="1800" dirty="0"/>
              <a:t> (</a:t>
            </a:r>
            <a:r>
              <a:rPr lang="fr-CA" sz="1800" dirty="0" err="1"/>
              <a:t>either</a:t>
            </a:r>
            <a:r>
              <a:rPr lang="fr-CA" sz="1800" dirty="0"/>
              <a:t> large </a:t>
            </a:r>
            <a:r>
              <a:rPr lang="fr-CA" sz="1800" dirty="0" err="1"/>
              <a:t>eg</a:t>
            </a:r>
            <a:r>
              <a:rPr lang="fr-CA" sz="1800" dirty="0"/>
              <a:t> </a:t>
            </a:r>
            <a:r>
              <a:rPr lang="fr-CA" sz="1800" dirty="0" err="1"/>
              <a:t>multilateral</a:t>
            </a:r>
            <a:r>
              <a:rPr lang="fr-CA" sz="1800" dirty="0"/>
              <a:t>, or </a:t>
            </a:r>
            <a:r>
              <a:rPr lang="fr-CA" sz="1800" dirty="0" err="1"/>
              <a:t>smaller</a:t>
            </a:r>
            <a:r>
              <a:rPr lang="fr-CA" sz="1800" dirty="0"/>
              <a:t>/in </a:t>
            </a:r>
            <a:r>
              <a:rPr lang="fr-CA" sz="1800" dirty="0" err="1"/>
              <a:t>different</a:t>
            </a:r>
            <a:r>
              <a:rPr lang="fr-CA" sz="1800" dirty="0"/>
              <a:t> </a:t>
            </a:r>
            <a:r>
              <a:rPr lang="fr-CA" sz="1800" dirty="0" err="1"/>
              <a:t>field</a:t>
            </a:r>
            <a:r>
              <a:rPr lang="fr-CA" sz="1800" dirty="0"/>
              <a:t>)</a:t>
            </a:r>
          </a:p>
          <a:p>
            <a:r>
              <a:rPr lang="fr-CA" sz="1800" dirty="0"/>
              <a:t>Host </a:t>
            </a:r>
            <a:r>
              <a:rPr lang="fr-CA" sz="1800" dirty="0" err="1"/>
              <a:t>policies</a:t>
            </a:r>
            <a:r>
              <a:rPr lang="fr-CA" sz="1800" dirty="0"/>
              <a:t> and </a:t>
            </a:r>
            <a:r>
              <a:rPr lang="fr-CA" sz="1800" dirty="0" err="1"/>
              <a:t>rules</a:t>
            </a:r>
            <a:r>
              <a:rPr lang="fr-CA" sz="1800" dirty="0"/>
              <a:t> </a:t>
            </a:r>
            <a:r>
              <a:rPr lang="fr-CA" sz="1800" dirty="0" err="1"/>
              <a:t>would</a:t>
            </a:r>
            <a:r>
              <a:rPr lang="fr-CA" sz="1800" dirty="0"/>
              <a:t> </a:t>
            </a:r>
            <a:r>
              <a:rPr lang="fr-CA" sz="1800" dirty="0" err="1"/>
              <a:t>apply</a:t>
            </a:r>
            <a:r>
              <a:rPr lang="fr-CA" sz="1800" dirty="0"/>
              <a:t> for </a:t>
            </a:r>
            <a:r>
              <a:rPr lang="fr-CA" sz="1800" dirty="0" err="1"/>
              <a:t>e.g</a:t>
            </a:r>
            <a:r>
              <a:rPr lang="fr-CA" sz="1800" dirty="0"/>
              <a:t>. </a:t>
            </a:r>
            <a:r>
              <a:rPr lang="fr-CA" sz="1800" dirty="0" err="1"/>
              <a:t>staffing</a:t>
            </a:r>
            <a:r>
              <a:rPr lang="fr-CA" sz="1800" dirty="0"/>
              <a:t>, </a:t>
            </a:r>
            <a:r>
              <a:rPr lang="fr-CA" sz="1800" dirty="0" err="1"/>
              <a:t>procurement</a:t>
            </a:r>
            <a:r>
              <a:rPr lang="fr-CA" sz="1800" dirty="0"/>
              <a:t>. In </a:t>
            </a:r>
            <a:r>
              <a:rPr lang="fr-CA" sz="1800" dirty="0" err="1"/>
              <a:t>some</a:t>
            </a:r>
            <a:r>
              <a:rPr lang="fr-CA" sz="1800" dirty="0"/>
              <a:t> cases, host </a:t>
            </a:r>
            <a:r>
              <a:rPr lang="fr-CA" sz="1800" dirty="0" err="1"/>
              <a:t>may</a:t>
            </a:r>
            <a:r>
              <a:rPr lang="fr-CA" sz="1800" dirty="0"/>
              <a:t> </a:t>
            </a:r>
            <a:r>
              <a:rPr lang="fr-CA" sz="1800" dirty="0" err="1"/>
              <a:t>expect</a:t>
            </a:r>
            <a:r>
              <a:rPr lang="fr-CA" sz="1800" dirty="0"/>
              <a:t> </a:t>
            </a:r>
            <a:r>
              <a:rPr lang="fr-CA" sz="1800" dirty="0" err="1"/>
              <a:t>alignment</a:t>
            </a:r>
            <a:r>
              <a:rPr lang="fr-CA" sz="1800" dirty="0"/>
              <a:t> </a:t>
            </a:r>
            <a:r>
              <a:rPr lang="fr-CA" sz="1800" dirty="0" err="1"/>
              <a:t>with</a:t>
            </a:r>
            <a:r>
              <a:rPr lang="fr-CA" sz="1800" dirty="0"/>
              <a:t> </a:t>
            </a:r>
            <a:r>
              <a:rPr lang="fr-CA" sz="1800" dirty="0" err="1"/>
              <a:t>own</a:t>
            </a:r>
            <a:r>
              <a:rPr lang="fr-CA" sz="1800" dirty="0"/>
              <a:t> mandate or </a:t>
            </a:r>
            <a:r>
              <a:rPr lang="fr-CA" sz="1800" dirty="0" err="1"/>
              <a:t>weigh</a:t>
            </a:r>
            <a:r>
              <a:rPr lang="fr-CA" sz="1800" dirty="0"/>
              <a:t> in on </a:t>
            </a:r>
            <a:r>
              <a:rPr lang="fr-CA" sz="1800" dirty="0" err="1"/>
              <a:t>strategic</a:t>
            </a:r>
            <a:r>
              <a:rPr lang="fr-CA" sz="1800" dirty="0"/>
              <a:t> direction (</a:t>
            </a:r>
            <a:r>
              <a:rPr lang="fr-CA" sz="1800" dirty="0" err="1"/>
              <a:t>e.g</a:t>
            </a:r>
            <a:r>
              <a:rPr lang="fr-CA" sz="1800" dirty="0"/>
              <a:t>. by </a:t>
            </a:r>
            <a:r>
              <a:rPr lang="fr-CA" sz="1800" dirty="0" err="1"/>
              <a:t>having</a:t>
            </a:r>
            <a:r>
              <a:rPr lang="fr-CA" sz="1800" dirty="0"/>
              <a:t> </a:t>
            </a:r>
            <a:r>
              <a:rPr lang="fr-CA" sz="1800" dirty="0" err="1"/>
              <a:t>seat</a:t>
            </a:r>
            <a:r>
              <a:rPr lang="fr-CA" sz="1800" dirty="0"/>
              <a:t> on </a:t>
            </a:r>
            <a:r>
              <a:rPr lang="fr-CA" sz="1800" dirty="0" err="1"/>
              <a:t>Board</a:t>
            </a:r>
            <a:r>
              <a:rPr lang="fr-CA" sz="1800" dirty="0"/>
              <a:t>)</a:t>
            </a:r>
          </a:p>
          <a:p>
            <a:r>
              <a:rPr lang="fr-CA" sz="1800" b="1" dirty="0" err="1"/>
              <a:t>Potential</a:t>
            </a:r>
            <a:r>
              <a:rPr lang="fr-CA" sz="1800" b="1" dirty="0"/>
              <a:t> pros:</a:t>
            </a:r>
          </a:p>
          <a:p>
            <a:pPr lvl="1">
              <a:buFont typeface="Arial" panose="020B0604020202020204" pitchFamily="34" charset="0"/>
              <a:buChar char="•"/>
            </a:pPr>
            <a:r>
              <a:rPr lang="fr-CA" sz="1800" dirty="0" err="1"/>
              <a:t>Easier</a:t>
            </a:r>
            <a:r>
              <a:rPr lang="fr-CA" sz="1800" dirty="0"/>
              <a:t> transition </a:t>
            </a:r>
            <a:r>
              <a:rPr lang="fr-CA" sz="1800" dirty="0" err="1"/>
              <a:t>from</a:t>
            </a:r>
            <a:r>
              <a:rPr lang="fr-CA" sz="1800" dirty="0"/>
              <a:t> </a:t>
            </a:r>
            <a:r>
              <a:rPr lang="fr-CA" sz="1800" dirty="0" err="1"/>
              <a:t>current</a:t>
            </a:r>
            <a:r>
              <a:rPr lang="fr-CA" sz="1800" dirty="0"/>
              <a:t> arrangements</a:t>
            </a:r>
          </a:p>
          <a:p>
            <a:pPr lvl="1">
              <a:buFont typeface="Arial" panose="020B0604020202020204" pitchFamily="34" charset="0"/>
              <a:buChar char="•"/>
            </a:pPr>
            <a:r>
              <a:rPr lang="fr-CA" sz="1800" dirty="0" err="1"/>
              <a:t>Less</a:t>
            </a:r>
            <a:r>
              <a:rPr lang="fr-CA" sz="1800" dirty="0"/>
              <a:t> </a:t>
            </a:r>
            <a:r>
              <a:rPr lang="fr-CA" sz="1800" dirty="0" err="1"/>
              <a:t>risk</a:t>
            </a:r>
            <a:r>
              <a:rPr lang="fr-CA" sz="1800" dirty="0"/>
              <a:t> of </a:t>
            </a:r>
            <a:r>
              <a:rPr lang="fr-CA" sz="1800" dirty="0" err="1"/>
              <a:t>liability</a:t>
            </a:r>
            <a:r>
              <a:rPr lang="fr-CA" sz="1800" dirty="0"/>
              <a:t> for </a:t>
            </a:r>
            <a:r>
              <a:rPr lang="fr-CA" sz="1800" dirty="0" err="1"/>
              <a:t>Board</a:t>
            </a:r>
            <a:endParaRPr lang="fr-CA" sz="1800" dirty="0"/>
          </a:p>
          <a:p>
            <a:r>
              <a:rPr lang="fr-CA" sz="1800" b="1" dirty="0" err="1"/>
              <a:t>Potential</a:t>
            </a:r>
            <a:r>
              <a:rPr lang="fr-CA" sz="1800" b="1" dirty="0"/>
              <a:t> cons:</a:t>
            </a:r>
          </a:p>
          <a:p>
            <a:pPr lvl="1">
              <a:buFont typeface="Arial" panose="020B0604020202020204" pitchFamily="34" charset="0"/>
              <a:buChar char="•"/>
            </a:pPr>
            <a:r>
              <a:rPr lang="fr-CA" sz="1800" dirty="0"/>
              <a:t>ED </a:t>
            </a:r>
            <a:r>
              <a:rPr lang="fr-CA" sz="1800" dirty="0" err="1"/>
              <a:t>would</a:t>
            </a:r>
            <a:r>
              <a:rPr lang="fr-CA" sz="1800" dirty="0"/>
              <a:t> </a:t>
            </a:r>
            <a:r>
              <a:rPr lang="fr-CA" sz="1800" dirty="0" err="1"/>
              <a:t>be</a:t>
            </a:r>
            <a:r>
              <a:rPr lang="fr-CA" sz="1800" dirty="0"/>
              <a:t> host staff, </a:t>
            </a:r>
            <a:r>
              <a:rPr lang="fr-CA" sz="1800" dirty="0" err="1"/>
              <a:t>weaker</a:t>
            </a:r>
            <a:r>
              <a:rPr lang="fr-CA" sz="1800" dirty="0"/>
              <a:t> </a:t>
            </a:r>
            <a:r>
              <a:rPr lang="fr-CA" sz="1800" dirty="0" err="1"/>
              <a:t>accountability</a:t>
            </a:r>
            <a:r>
              <a:rPr lang="fr-CA" sz="1800" dirty="0"/>
              <a:t> to </a:t>
            </a:r>
            <a:r>
              <a:rPr lang="fr-CA" sz="1800" dirty="0" err="1"/>
              <a:t>Board</a:t>
            </a:r>
            <a:r>
              <a:rPr lang="fr-CA" sz="1800" dirty="0"/>
              <a:t>/</a:t>
            </a:r>
            <a:r>
              <a:rPr lang="fr-CA" sz="1800" dirty="0" err="1"/>
              <a:t>members</a:t>
            </a:r>
            <a:endParaRPr lang="fr-CA" sz="1800" dirty="0"/>
          </a:p>
          <a:p>
            <a:pPr lvl="1">
              <a:buFont typeface="Arial" panose="020B0604020202020204" pitchFamily="34" charset="0"/>
              <a:buChar char="•"/>
            </a:pPr>
            <a:r>
              <a:rPr lang="fr-CA" sz="1800" dirty="0" err="1"/>
              <a:t>Members</a:t>
            </a:r>
            <a:r>
              <a:rPr lang="fr-CA" sz="1800" dirty="0"/>
              <a:t> have no </a:t>
            </a:r>
            <a:r>
              <a:rPr lang="fr-CA" sz="1800" dirty="0" err="1"/>
              <a:t>say</a:t>
            </a:r>
            <a:r>
              <a:rPr lang="fr-CA" sz="1800" dirty="0"/>
              <a:t> on location</a:t>
            </a:r>
          </a:p>
          <a:p>
            <a:pPr lvl="1">
              <a:buFont typeface="Arial" panose="020B0604020202020204" pitchFamily="34" charset="0"/>
              <a:buChar char="•"/>
            </a:pPr>
            <a:r>
              <a:rPr lang="fr-CA" sz="1800" dirty="0"/>
              <a:t>Host </a:t>
            </a:r>
            <a:r>
              <a:rPr lang="fr-CA" sz="1800" dirty="0" err="1"/>
              <a:t>rules</a:t>
            </a:r>
            <a:r>
              <a:rPr lang="fr-CA" sz="1800" dirty="0"/>
              <a:t> </a:t>
            </a:r>
            <a:r>
              <a:rPr lang="fr-CA" sz="1800" dirty="0" err="1"/>
              <a:t>may</a:t>
            </a:r>
            <a:r>
              <a:rPr lang="fr-CA" sz="1800" dirty="0"/>
              <a:t> </a:t>
            </a:r>
            <a:r>
              <a:rPr lang="fr-CA" sz="1800" dirty="0" err="1"/>
              <a:t>constrain</a:t>
            </a:r>
            <a:r>
              <a:rPr lang="fr-CA" sz="1800" dirty="0"/>
              <a:t> </a:t>
            </a:r>
            <a:r>
              <a:rPr lang="fr-CA" sz="1800" dirty="0" err="1"/>
              <a:t>agility</a:t>
            </a:r>
            <a:r>
              <a:rPr lang="fr-CA" sz="1800" dirty="0"/>
              <a:t> and innovation</a:t>
            </a:r>
          </a:p>
          <a:p>
            <a:r>
              <a:rPr lang="fr-CA" sz="1800" b="1" dirty="0" err="1"/>
              <a:t>Costs</a:t>
            </a:r>
            <a:r>
              <a:rPr lang="fr-CA" sz="1800" b="1" dirty="0"/>
              <a:t>: </a:t>
            </a:r>
            <a:r>
              <a:rPr lang="fr-CA" sz="1800" dirty="0" err="1"/>
              <a:t>would</a:t>
            </a:r>
            <a:r>
              <a:rPr lang="fr-CA" sz="1800" dirty="0"/>
              <a:t> </a:t>
            </a:r>
            <a:r>
              <a:rPr lang="fr-CA" sz="1800" dirty="0" err="1"/>
              <a:t>likely</a:t>
            </a:r>
            <a:r>
              <a:rPr lang="fr-CA" sz="1800" dirty="0"/>
              <a:t> </a:t>
            </a:r>
            <a:r>
              <a:rPr lang="fr-CA" sz="1800" dirty="0" err="1"/>
              <a:t>depend</a:t>
            </a:r>
            <a:r>
              <a:rPr lang="fr-CA" sz="1800" dirty="0"/>
              <a:t> on host </a:t>
            </a:r>
            <a:r>
              <a:rPr lang="fr-CA" sz="1800" dirty="0" err="1"/>
              <a:t>organizations</a:t>
            </a:r>
            <a:r>
              <a:rPr lang="fr-CA" sz="1800" dirty="0"/>
              <a:t> (</a:t>
            </a:r>
            <a:r>
              <a:rPr lang="fr-CA" sz="1800" dirty="0" err="1"/>
              <a:t>e.g</a:t>
            </a:r>
            <a:r>
              <a:rPr lang="fr-CA" sz="1800" dirty="0"/>
              <a:t>. </a:t>
            </a:r>
            <a:r>
              <a:rPr lang="fr-CA" sz="1800" dirty="0" err="1"/>
              <a:t>salary</a:t>
            </a:r>
            <a:r>
              <a:rPr lang="fr-CA" sz="1800" dirty="0"/>
              <a:t> </a:t>
            </a:r>
            <a:r>
              <a:rPr lang="fr-CA" sz="1800" dirty="0" err="1"/>
              <a:t>scales</a:t>
            </a:r>
            <a:r>
              <a:rPr lang="fr-CA" sz="1800" dirty="0"/>
              <a:t>, </a:t>
            </a:r>
            <a:r>
              <a:rPr lang="fr-CA" sz="1800" dirty="0" err="1"/>
              <a:t>overhead</a:t>
            </a:r>
            <a:r>
              <a:rPr lang="fr-CA" sz="1800" dirty="0"/>
              <a:t>) </a:t>
            </a:r>
          </a:p>
          <a:p>
            <a:r>
              <a:rPr lang="fr-CA" sz="1800" b="1" dirty="0" err="1"/>
              <a:t>Examples</a:t>
            </a:r>
            <a:r>
              <a:rPr lang="fr-CA" sz="1800" b="1" dirty="0"/>
              <a:t>: </a:t>
            </a:r>
            <a:r>
              <a:rPr lang="fr-CA" sz="1800" dirty="0"/>
              <a:t>Paris-21, Global </a:t>
            </a:r>
            <a:r>
              <a:rPr lang="fr-CA" sz="1800" dirty="0" err="1"/>
              <a:t>Partnership</a:t>
            </a:r>
            <a:r>
              <a:rPr lang="fr-CA" sz="1800" dirty="0"/>
              <a:t> for Social </a:t>
            </a:r>
            <a:r>
              <a:rPr lang="fr-CA" sz="1800" dirty="0" err="1"/>
              <a:t>Accountability</a:t>
            </a:r>
            <a:r>
              <a:rPr lang="fr-CA" sz="1800" dirty="0"/>
              <a:t> (option 1); Global Initiative for Fiscal </a:t>
            </a:r>
            <a:r>
              <a:rPr lang="fr-CA" sz="1800" dirty="0" err="1"/>
              <a:t>Transparency</a:t>
            </a:r>
            <a:r>
              <a:rPr lang="fr-CA" sz="1800" dirty="0"/>
              <a:t> (option 2)</a:t>
            </a:r>
          </a:p>
        </p:txBody>
      </p:sp>
    </p:spTree>
    <p:extLst>
      <p:ext uri="{BB962C8B-B14F-4D97-AF65-F5344CB8AC3E}">
        <p14:creationId xmlns:p14="http://schemas.microsoft.com/office/powerpoint/2010/main" val="371931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normAutofit/>
          </a:bodyPr>
          <a:lstStyle/>
          <a:p>
            <a:r>
              <a:rPr lang="fr-CA" sz="3600" dirty="0"/>
              <a:t>Model 3 or 4: Independent </a:t>
            </a:r>
            <a:r>
              <a:rPr lang="fr-CA" sz="3600" dirty="0" err="1"/>
              <a:t>Secretariat</a:t>
            </a:r>
            <a:endParaRPr lang="fr-CA" sz="3600" dirty="0"/>
          </a:p>
        </p:txBody>
      </p:sp>
      <p:sp>
        <p:nvSpPr>
          <p:cNvPr id="3" name="Espace réservé du contenu 2"/>
          <p:cNvSpPr>
            <a:spLocks noGrp="1"/>
          </p:cNvSpPr>
          <p:nvPr>
            <p:ph idx="1"/>
          </p:nvPr>
        </p:nvSpPr>
        <p:spPr>
          <a:xfrm>
            <a:off x="457200" y="1124744"/>
            <a:ext cx="8229600" cy="4896544"/>
          </a:xfrm>
        </p:spPr>
        <p:txBody>
          <a:bodyPr>
            <a:noAutofit/>
          </a:bodyPr>
          <a:lstStyle/>
          <a:p>
            <a:r>
              <a:rPr lang="fr-CA" sz="1800" dirty="0" err="1"/>
              <a:t>Standalone</a:t>
            </a:r>
            <a:r>
              <a:rPr lang="fr-CA" sz="1800" dirty="0"/>
              <a:t>, </a:t>
            </a:r>
            <a:r>
              <a:rPr lang="fr-CA" sz="1800" dirty="0" err="1"/>
              <a:t>independent</a:t>
            </a:r>
            <a:r>
              <a:rPr lang="fr-CA" sz="1800" dirty="0"/>
              <a:t> </a:t>
            </a:r>
            <a:r>
              <a:rPr lang="fr-CA" sz="1800" dirty="0" err="1"/>
              <a:t>Secretariat</a:t>
            </a:r>
            <a:r>
              <a:rPr lang="fr-CA" sz="1800" dirty="0"/>
              <a:t>, </a:t>
            </a:r>
            <a:r>
              <a:rPr lang="fr-CA" sz="1800" dirty="0" err="1"/>
              <a:t>headed</a:t>
            </a:r>
            <a:r>
              <a:rPr lang="fr-CA" sz="1800" dirty="0"/>
              <a:t> by </a:t>
            </a:r>
            <a:r>
              <a:rPr lang="fr-CA" sz="1800" dirty="0" err="1"/>
              <a:t>Executive</a:t>
            </a:r>
            <a:r>
              <a:rPr lang="fr-CA" sz="1800" dirty="0"/>
              <a:t> </a:t>
            </a:r>
            <a:r>
              <a:rPr lang="fr-CA" sz="1800" dirty="0" err="1"/>
              <a:t>Director</a:t>
            </a:r>
            <a:r>
              <a:rPr lang="fr-CA" sz="1800" dirty="0"/>
              <a:t> </a:t>
            </a:r>
            <a:r>
              <a:rPr lang="fr-CA" sz="1800" dirty="0" err="1"/>
              <a:t>fully</a:t>
            </a:r>
            <a:r>
              <a:rPr lang="fr-CA" sz="1800" dirty="0"/>
              <a:t> </a:t>
            </a:r>
            <a:r>
              <a:rPr lang="fr-CA" sz="1800" dirty="0" err="1"/>
              <a:t>accountable</a:t>
            </a:r>
            <a:r>
              <a:rPr lang="fr-CA" sz="1800" dirty="0"/>
              <a:t> to </a:t>
            </a:r>
            <a:r>
              <a:rPr lang="fr-CA" sz="1800" dirty="0" err="1"/>
              <a:t>Board</a:t>
            </a:r>
            <a:r>
              <a:rPr lang="fr-CA" sz="1800" dirty="0"/>
              <a:t> , </a:t>
            </a:r>
            <a:r>
              <a:rPr lang="fr-CA" sz="1800" dirty="0" err="1"/>
              <a:t>either</a:t>
            </a:r>
            <a:r>
              <a:rPr lang="fr-CA" sz="1800" dirty="0"/>
              <a:t> </a:t>
            </a:r>
            <a:r>
              <a:rPr lang="fr-CA" sz="1800" dirty="0" err="1"/>
              <a:t>with</a:t>
            </a:r>
            <a:r>
              <a:rPr lang="fr-CA" sz="1800" dirty="0"/>
              <a:t> all </a:t>
            </a:r>
            <a:r>
              <a:rPr lang="fr-CA" sz="1800" dirty="0" err="1"/>
              <a:t>functions</a:t>
            </a:r>
            <a:r>
              <a:rPr lang="fr-CA" sz="1800" dirty="0"/>
              <a:t> or management support </a:t>
            </a:r>
            <a:r>
              <a:rPr lang="fr-CA" sz="1800" dirty="0" err="1"/>
              <a:t>from</a:t>
            </a:r>
            <a:r>
              <a:rPr lang="fr-CA" sz="1800" dirty="0"/>
              <a:t> service </a:t>
            </a:r>
            <a:r>
              <a:rPr lang="fr-CA" sz="1800" dirty="0" err="1"/>
              <a:t>platform</a:t>
            </a:r>
            <a:r>
              <a:rPr lang="fr-CA" sz="1800" dirty="0"/>
              <a:t> </a:t>
            </a:r>
          </a:p>
          <a:p>
            <a:r>
              <a:rPr lang="fr-CA" sz="1800" b="1" dirty="0" err="1"/>
              <a:t>Potential</a:t>
            </a:r>
            <a:r>
              <a:rPr lang="fr-CA" sz="1800" b="1" dirty="0"/>
              <a:t> pros:</a:t>
            </a:r>
          </a:p>
          <a:p>
            <a:pPr lvl="1">
              <a:buFont typeface="Arial" panose="020B0604020202020204" pitchFamily="34" charset="0"/>
              <a:buChar char="•"/>
            </a:pPr>
            <a:r>
              <a:rPr lang="fr-CA" sz="1800" dirty="0" err="1"/>
              <a:t>Secretariat</a:t>
            </a:r>
            <a:r>
              <a:rPr lang="fr-CA" sz="1800" dirty="0"/>
              <a:t> </a:t>
            </a:r>
            <a:r>
              <a:rPr lang="fr-CA" sz="1800" dirty="0" err="1"/>
              <a:t>policies</a:t>
            </a:r>
            <a:r>
              <a:rPr lang="fr-CA" sz="1800" dirty="0"/>
              <a:t> and </a:t>
            </a:r>
            <a:r>
              <a:rPr lang="fr-CA" sz="1800" dirty="0" err="1"/>
              <a:t>rules</a:t>
            </a:r>
            <a:r>
              <a:rPr lang="fr-CA" sz="1800" dirty="0"/>
              <a:t> </a:t>
            </a:r>
            <a:r>
              <a:rPr lang="fr-CA" sz="1800" dirty="0" err="1"/>
              <a:t>defined</a:t>
            </a:r>
            <a:r>
              <a:rPr lang="fr-CA" sz="1800" dirty="0"/>
              <a:t> by </a:t>
            </a:r>
            <a:r>
              <a:rPr lang="fr-CA" sz="1800" dirty="0" err="1"/>
              <a:t>members</a:t>
            </a:r>
            <a:r>
              <a:rPr lang="fr-CA" sz="1800" dirty="0"/>
              <a:t> </a:t>
            </a:r>
            <a:r>
              <a:rPr lang="fr-CA" sz="1800" dirty="0" err="1"/>
              <a:t>based</a:t>
            </a:r>
            <a:r>
              <a:rPr lang="fr-CA" sz="1800" dirty="0"/>
              <a:t> on </a:t>
            </a:r>
            <a:r>
              <a:rPr lang="fr-CA" sz="1800" dirty="0" err="1"/>
              <a:t>their</a:t>
            </a:r>
            <a:r>
              <a:rPr lang="fr-CA" sz="1800" dirty="0"/>
              <a:t> </a:t>
            </a:r>
            <a:r>
              <a:rPr lang="fr-CA" sz="1800" dirty="0" err="1"/>
              <a:t>priorities</a:t>
            </a:r>
            <a:r>
              <a:rPr lang="fr-CA" sz="1800" dirty="0"/>
              <a:t> and </a:t>
            </a:r>
            <a:r>
              <a:rPr lang="fr-CA" sz="1800" dirty="0" err="1"/>
              <a:t>needs</a:t>
            </a:r>
            <a:r>
              <a:rPr lang="fr-CA" sz="1800" dirty="0"/>
              <a:t>, </a:t>
            </a:r>
            <a:r>
              <a:rPr lang="fr-CA" sz="1800" dirty="0" err="1"/>
              <a:t>without</a:t>
            </a:r>
            <a:r>
              <a:rPr lang="fr-CA" sz="1800" dirty="0"/>
              <a:t> </a:t>
            </a:r>
            <a:r>
              <a:rPr lang="fr-CA" sz="1800" dirty="0" err="1"/>
              <a:t>interference</a:t>
            </a:r>
            <a:r>
              <a:rPr lang="fr-CA" sz="1800" dirty="0"/>
              <a:t> </a:t>
            </a:r>
            <a:r>
              <a:rPr lang="fr-CA" sz="1800" dirty="0" err="1"/>
              <a:t>from</a:t>
            </a:r>
            <a:r>
              <a:rPr lang="fr-CA" sz="1800" dirty="0"/>
              <a:t> a </a:t>
            </a:r>
            <a:r>
              <a:rPr lang="fr-CA" sz="1800" dirty="0" err="1"/>
              <a:t>hosting</a:t>
            </a:r>
            <a:r>
              <a:rPr lang="fr-CA" sz="1800" dirty="0"/>
              <a:t> </a:t>
            </a:r>
            <a:r>
              <a:rPr lang="fr-CA" sz="1800" dirty="0" err="1"/>
              <a:t>organization</a:t>
            </a:r>
            <a:endParaRPr lang="fr-CA" sz="1800" dirty="0"/>
          </a:p>
          <a:p>
            <a:pPr lvl="1">
              <a:buFont typeface="Arial" panose="020B0604020202020204" pitchFamily="34" charset="0"/>
              <a:buChar char="•"/>
            </a:pPr>
            <a:r>
              <a:rPr lang="fr-CA" sz="1800" dirty="0"/>
              <a:t>More agile (</a:t>
            </a:r>
            <a:r>
              <a:rPr lang="fr-CA" sz="1800" dirty="0" err="1"/>
              <a:t>eg</a:t>
            </a:r>
            <a:r>
              <a:rPr lang="fr-CA" sz="1800" dirty="0"/>
              <a:t> </a:t>
            </a:r>
            <a:r>
              <a:rPr lang="fr-CA" sz="1800" dirty="0" err="1"/>
              <a:t>staffing</a:t>
            </a:r>
            <a:r>
              <a:rPr lang="fr-CA" sz="1800" dirty="0"/>
              <a:t>, </a:t>
            </a:r>
            <a:r>
              <a:rPr lang="fr-CA" sz="1800" dirty="0" err="1"/>
              <a:t>procurement</a:t>
            </a:r>
            <a:r>
              <a:rPr lang="fr-CA" sz="1800" dirty="0"/>
              <a:t>) and </a:t>
            </a:r>
            <a:r>
              <a:rPr lang="fr-CA" sz="1800" dirty="0" err="1"/>
              <a:t>innovative</a:t>
            </a:r>
            <a:endParaRPr lang="fr-CA" sz="1800" dirty="0"/>
          </a:p>
          <a:p>
            <a:pPr lvl="1">
              <a:buFont typeface="Arial" panose="020B0604020202020204" pitchFamily="34" charset="0"/>
              <a:buChar char="•"/>
            </a:pPr>
            <a:r>
              <a:rPr lang="fr-CA" sz="1800" dirty="0"/>
              <a:t>Platform (option 4) </a:t>
            </a:r>
            <a:r>
              <a:rPr lang="fr-CA" sz="1800" dirty="0" err="1"/>
              <a:t>can</a:t>
            </a:r>
            <a:r>
              <a:rPr lang="fr-CA" sz="1800" dirty="0"/>
              <a:t> </a:t>
            </a:r>
            <a:r>
              <a:rPr lang="fr-CA" sz="1800" dirty="0" err="1"/>
              <a:t>provide</a:t>
            </a:r>
            <a:r>
              <a:rPr lang="fr-CA" sz="1800" dirty="0"/>
              <a:t> </a:t>
            </a:r>
            <a:r>
              <a:rPr lang="fr-CA" sz="1800" dirty="0" err="1"/>
              <a:t>financial</a:t>
            </a:r>
            <a:r>
              <a:rPr lang="fr-CA" sz="1800" dirty="0"/>
              <a:t> and management services </a:t>
            </a:r>
            <a:r>
              <a:rPr lang="fr-CA" sz="1800" dirty="0" err="1"/>
              <a:t>that</a:t>
            </a:r>
            <a:r>
              <a:rPr lang="fr-CA" sz="1800" dirty="0"/>
              <a:t> </a:t>
            </a:r>
            <a:r>
              <a:rPr lang="fr-CA" sz="1800" dirty="0" err="1"/>
              <a:t>meet</a:t>
            </a:r>
            <a:r>
              <a:rPr lang="fr-CA" sz="1800" dirty="0"/>
              <a:t> </a:t>
            </a:r>
            <a:r>
              <a:rPr lang="fr-CA" sz="1800" dirty="0" err="1"/>
              <a:t>donor</a:t>
            </a:r>
            <a:r>
              <a:rPr lang="fr-CA" sz="1800" dirty="0"/>
              <a:t> </a:t>
            </a:r>
            <a:r>
              <a:rPr lang="fr-CA" sz="1800" dirty="0" err="1"/>
              <a:t>requirements</a:t>
            </a:r>
            <a:r>
              <a:rPr lang="fr-CA" sz="1800" dirty="0"/>
              <a:t> (but </a:t>
            </a:r>
            <a:r>
              <a:rPr lang="fr-CA" sz="1800" dirty="0" err="1"/>
              <a:t>won’t</a:t>
            </a:r>
            <a:r>
              <a:rPr lang="fr-CA" sz="1800" dirty="0"/>
              <a:t> </a:t>
            </a:r>
            <a:r>
              <a:rPr lang="fr-CA" sz="1800" dirty="0" err="1"/>
              <a:t>intervene</a:t>
            </a:r>
            <a:r>
              <a:rPr lang="fr-CA" sz="1800" dirty="0"/>
              <a:t> on </a:t>
            </a:r>
            <a:r>
              <a:rPr lang="fr-CA" sz="1800" dirty="0" err="1"/>
              <a:t>policy</a:t>
            </a:r>
            <a:r>
              <a:rPr lang="fr-CA" sz="1800" dirty="0"/>
              <a:t> issues).</a:t>
            </a:r>
          </a:p>
          <a:p>
            <a:r>
              <a:rPr lang="fr-CA" sz="1800" b="1" dirty="0" err="1"/>
              <a:t>Potential</a:t>
            </a:r>
            <a:r>
              <a:rPr lang="fr-CA" sz="1800" b="1" dirty="0"/>
              <a:t> cons:</a:t>
            </a:r>
          </a:p>
          <a:p>
            <a:pPr lvl="1">
              <a:buFont typeface="Arial" panose="020B0604020202020204" pitchFamily="34" charset="0"/>
              <a:buChar char="•"/>
            </a:pPr>
            <a:r>
              <a:rPr lang="fr-CA" sz="1800" dirty="0"/>
              <a:t>Longer, more </a:t>
            </a:r>
            <a:r>
              <a:rPr lang="fr-CA" sz="1800" dirty="0" err="1"/>
              <a:t>difficult</a:t>
            </a:r>
            <a:r>
              <a:rPr lang="fr-CA" sz="1800" dirty="0"/>
              <a:t> transition </a:t>
            </a:r>
            <a:r>
              <a:rPr lang="fr-CA" sz="1800" dirty="0" err="1"/>
              <a:t>from</a:t>
            </a:r>
            <a:r>
              <a:rPr lang="fr-CA" sz="1800" dirty="0"/>
              <a:t> </a:t>
            </a:r>
            <a:r>
              <a:rPr lang="fr-CA" sz="1800" dirty="0" err="1"/>
              <a:t>current</a:t>
            </a:r>
            <a:r>
              <a:rPr lang="fr-CA" sz="1800" dirty="0"/>
              <a:t> model</a:t>
            </a:r>
          </a:p>
          <a:p>
            <a:pPr lvl="1">
              <a:buFont typeface="Arial" panose="020B0604020202020204" pitchFamily="34" charset="0"/>
              <a:buChar char="•"/>
            </a:pPr>
            <a:r>
              <a:rPr lang="fr-CA" sz="1800" dirty="0"/>
              <a:t>Option 3 </a:t>
            </a:r>
            <a:r>
              <a:rPr lang="fr-CA" sz="1800" dirty="0" err="1"/>
              <a:t>requires</a:t>
            </a:r>
            <a:r>
              <a:rPr lang="fr-CA" sz="1800" dirty="0"/>
              <a:t> a </a:t>
            </a:r>
            <a:r>
              <a:rPr lang="fr-CA" sz="1800" dirty="0" err="1"/>
              <a:t>legal</a:t>
            </a:r>
            <a:r>
              <a:rPr lang="fr-CA" sz="1800" dirty="0"/>
              <a:t> </a:t>
            </a:r>
            <a:r>
              <a:rPr lang="fr-CA" sz="1800" dirty="0" err="1"/>
              <a:t>entity</a:t>
            </a:r>
            <a:r>
              <a:rPr lang="fr-CA" sz="1800" dirty="0"/>
              <a:t>, </a:t>
            </a:r>
            <a:r>
              <a:rPr lang="fr-CA" sz="1800" dirty="0" err="1"/>
              <a:t>which</a:t>
            </a:r>
            <a:r>
              <a:rPr lang="fr-CA" sz="1800" dirty="0"/>
              <a:t> </a:t>
            </a:r>
            <a:r>
              <a:rPr lang="fr-CA" sz="1800" dirty="0" err="1"/>
              <a:t>may</a:t>
            </a:r>
            <a:r>
              <a:rPr lang="fr-CA" sz="1800" dirty="0"/>
              <a:t> </a:t>
            </a:r>
            <a:r>
              <a:rPr lang="fr-CA" sz="1800" dirty="0" err="1"/>
              <a:t>take</a:t>
            </a:r>
            <a:r>
              <a:rPr lang="fr-CA" sz="1800" dirty="0"/>
              <a:t> time</a:t>
            </a:r>
          </a:p>
          <a:p>
            <a:pPr lvl="1">
              <a:buFont typeface="Arial" panose="020B0604020202020204" pitchFamily="34" charset="0"/>
              <a:buChar char="•"/>
            </a:pPr>
            <a:r>
              <a:rPr lang="fr-CA" sz="1800" dirty="0" err="1"/>
              <a:t>Potential</a:t>
            </a:r>
            <a:r>
              <a:rPr lang="fr-CA" sz="1800" dirty="0"/>
              <a:t> </a:t>
            </a:r>
            <a:r>
              <a:rPr lang="fr-CA" sz="1800" dirty="0" err="1"/>
              <a:t>legal</a:t>
            </a:r>
            <a:r>
              <a:rPr lang="fr-CA" sz="1800" dirty="0"/>
              <a:t> </a:t>
            </a:r>
            <a:r>
              <a:rPr lang="fr-CA" sz="1800" dirty="0" err="1"/>
              <a:t>liabilities</a:t>
            </a:r>
            <a:r>
              <a:rPr lang="fr-CA" sz="1800" dirty="0"/>
              <a:t> for </a:t>
            </a:r>
            <a:r>
              <a:rPr lang="fr-CA" sz="1800" dirty="0" err="1"/>
              <a:t>Board</a:t>
            </a:r>
            <a:r>
              <a:rPr lang="fr-CA" sz="1800" dirty="0"/>
              <a:t> to </a:t>
            </a:r>
            <a:r>
              <a:rPr lang="fr-CA" sz="1800" dirty="0" err="1"/>
              <a:t>be</a:t>
            </a:r>
            <a:r>
              <a:rPr lang="fr-CA" sz="1800" dirty="0"/>
              <a:t> </a:t>
            </a:r>
            <a:r>
              <a:rPr lang="fr-CA" sz="1800" dirty="0" err="1"/>
              <a:t>addressed</a:t>
            </a:r>
            <a:endParaRPr lang="fr-CA" sz="1800" dirty="0"/>
          </a:p>
          <a:p>
            <a:pPr lvl="1">
              <a:buFont typeface="Arial" panose="020B0604020202020204" pitchFamily="34" charset="0"/>
              <a:buChar char="•"/>
            </a:pPr>
            <a:r>
              <a:rPr lang="fr-CA" sz="1800" dirty="0" err="1"/>
              <a:t>Lack</a:t>
            </a:r>
            <a:r>
              <a:rPr lang="fr-CA" sz="1800" dirty="0"/>
              <a:t> of </a:t>
            </a:r>
            <a:r>
              <a:rPr lang="fr-CA" sz="1800" dirty="0" err="1"/>
              <a:t>track</a:t>
            </a:r>
            <a:r>
              <a:rPr lang="fr-CA" sz="1800" dirty="0"/>
              <a:t> records (option 3) </a:t>
            </a:r>
            <a:r>
              <a:rPr lang="fr-CA" sz="1800" dirty="0" err="1"/>
              <a:t>could</a:t>
            </a:r>
            <a:r>
              <a:rPr lang="fr-CA" sz="1800" dirty="0"/>
              <a:t> </a:t>
            </a:r>
            <a:r>
              <a:rPr lang="fr-CA" sz="1800" dirty="0" err="1"/>
              <a:t>complicate</a:t>
            </a:r>
            <a:r>
              <a:rPr lang="fr-CA" sz="1800" dirty="0"/>
              <a:t> </a:t>
            </a:r>
            <a:r>
              <a:rPr lang="fr-CA" sz="1800" dirty="0" err="1"/>
              <a:t>donor</a:t>
            </a:r>
            <a:r>
              <a:rPr lang="fr-CA" sz="1800" dirty="0"/>
              <a:t> </a:t>
            </a:r>
            <a:r>
              <a:rPr lang="fr-CA" sz="1800" dirty="0" err="1"/>
              <a:t>funding</a:t>
            </a:r>
            <a:r>
              <a:rPr lang="fr-CA" sz="1800" dirty="0"/>
              <a:t> </a:t>
            </a:r>
          </a:p>
          <a:p>
            <a:r>
              <a:rPr lang="fr-CA" sz="1800" b="1" dirty="0" err="1"/>
              <a:t>Costs</a:t>
            </a:r>
            <a:r>
              <a:rPr lang="fr-CA" sz="1800" b="1" dirty="0"/>
              <a:t>: </a:t>
            </a:r>
            <a:r>
              <a:rPr lang="fr-CA" sz="1800" dirty="0" err="1"/>
              <a:t>would</a:t>
            </a:r>
            <a:r>
              <a:rPr lang="fr-CA" sz="1800" dirty="0"/>
              <a:t> </a:t>
            </a:r>
            <a:r>
              <a:rPr lang="fr-CA" sz="1800" dirty="0" err="1"/>
              <a:t>depend</a:t>
            </a:r>
            <a:r>
              <a:rPr lang="fr-CA" sz="1800" dirty="0"/>
              <a:t> on location (office </a:t>
            </a:r>
            <a:r>
              <a:rPr lang="fr-CA" sz="1800" dirty="0" err="1"/>
              <a:t>space</a:t>
            </a:r>
            <a:r>
              <a:rPr lang="fr-CA" sz="1800" dirty="0"/>
              <a:t>, </a:t>
            </a:r>
            <a:r>
              <a:rPr lang="fr-CA" sz="1800" dirty="0" err="1"/>
              <a:t>competitive</a:t>
            </a:r>
            <a:r>
              <a:rPr lang="fr-CA" sz="1800" dirty="0"/>
              <a:t> salaries), </a:t>
            </a:r>
            <a:r>
              <a:rPr lang="fr-CA" sz="1800" dirty="0" err="1"/>
              <a:t>costs</a:t>
            </a:r>
            <a:r>
              <a:rPr lang="fr-CA" sz="1800" dirty="0"/>
              <a:t> of support </a:t>
            </a:r>
            <a:r>
              <a:rPr lang="fr-CA" sz="1800" dirty="0" err="1"/>
              <a:t>platform</a:t>
            </a:r>
            <a:r>
              <a:rPr lang="fr-CA" sz="1800" dirty="0"/>
              <a:t> (option 4)</a:t>
            </a:r>
          </a:p>
          <a:p>
            <a:r>
              <a:rPr lang="fr-CA" sz="1800" b="1" dirty="0" err="1"/>
              <a:t>Examples</a:t>
            </a:r>
            <a:r>
              <a:rPr lang="fr-CA" sz="1800" b="1" dirty="0"/>
              <a:t>: </a:t>
            </a:r>
            <a:r>
              <a:rPr lang="fr-CA" sz="1800" dirty="0"/>
              <a:t>EITI (option 3); Open </a:t>
            </a:r>
            <a:r>
              <a:rPr lang="fr-CA" sz="1800" dirty="0" err="1"/>
              <a:t>Government</a:t>
            </a:r>
            <a:r>
              <a:rPr lang="fr-CA" sz="1800" dirty="0"/>
              <a:t> </a:t>
            </a:r>
            <a:r>
              <a:rPr lang="fr-CA" sz="1800" dirty="0" err="1"/>
              <a:t>Partnership</a:t>
            </a:r>
            <a:r>
              <a:rPr lang="fr-CA" sz="1800" dirty="0"/>
              <a:t> and Open </a:t>
            </a:r>
            <a:r>
              <a:rPr lang="fr-CA" sz="1800" dirty="0" err="1"/>
              <a:t>Contracting</a:t>
            </a:r>
            <a:r>
              <a:rPr lang="fr-CA" sz="1800" dirty="0"/>
              <a:t> </a:t>
            </a:r>
            <a:r>
              <a:rPr lang="fr-CA" sz="1800" dirty="0" err="1"/>
              <a:t>Partnership</a:t>
            </a:r>
            <a:r>
              <a:rPr lang="fr-CA" sz="1800" dirty="0"/>
              <a:t> (option 4)</a:t>
            </a:r>
          </a:p>
        </p:txBody>
      </p:sp>
    </p:spTree>
    <p:extLst>
      <p:ext uri="{BB962C8B-B14F-4D97-AF65-F5344CB8AC3E}">
        <p14:creationId xmlns:p14="http://schemas.microsoft.com/office/powerpoint/2010/main" val="326348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rmAutofit/>
          </a:bodyPr>
          <a:lstStyle/>
          <a:p>
            <a:r>
              <a:rPr lang="fr-CA" sz="3000" dirty="0" err="1"/>
              <a:t>Hosting</a:t>
            </a:r>
            <a:r>
              <a:rPr lang="fr-CA" sz="3000" dirty="0"/>
              <a:t>, </a:t>
            </a:r>
            <a:r>
              <a:rPr lang="fr-CA" sz="3000" dirty="0" err="1"/>
              <a:t>Executive</a:t>
            </a:r>
            <a:r>
              <a:rPr lang="fr-CA" sz="3000" dirty="0"/>
              <a:t> </a:t>
            </a:r>
            <a:r>
              <a:rPr lang="fr-CA" sz="3000" dirty="0" err="1"/>
              <a:t>Director</a:t>
            </a:r>
            <a:r>
              <a:rPr lang="fr-CA" sz="3000" dirty="0"/>
              <a:t>, Location: </a:t>
            </a:r>
            <a:r>
              <a:rPr lang="fr-CA" sz="3000" dirty="0" err="1"/>
              <a:t>Way</a:t>
            </a:r>
            <a:r>
              <a:rPr lang="fr-CA" sz="3000" dirty="0"/>
              <a:t> </a:t>
            </a:r>
            <a:r>
              <a:rPr lang="fr-CA" sz="3000" dirty="0" err="1"/>
              <a:t>Forward</a:t>
            </a:r>
            <a:endParaRPr lang="fr-CA" sz="3000" dirty="0"/>
          </a:p>
        </p:txBody>
      </p:sp>
      <p:sp>
        <p:nvSpPr>
          <p:cNvPr id="3" name="Espace réservé du contenu 2"/>
          <p:cNvSpPr>
            <a:spLocks noGrp="1"/>
          </p:cNvSpPr>
          <p:nvPr>
            <p:ph idx="1"/>
          </p:nvPr>
        </p:nvSpPr>
        <p:spPr>
          <a:xfrm>
            <a:off x="457200" y="1423317"/>
            <a:ext cx="8229600" cy="4525963"/>
          </a:xfrm>
        </p:spPr>
        <p:txBody>
          <a:bodyPr>
            <a:noAutofit/>
          </a:bodyPr>
          <a:lstStyle/>
          <a:p>
            <a:r>
              <a:rPr lang="fr-CA" sz="2000" dirty="0"/>
              <a:t>General </a:t>
            </a:r>
            <a:r>
              <a:rPr lang="fr-CA" sz="2000" dirty="0" err="1"/>
              <a:t>member</a:t>
            </a:r>
            <a:r>
              <a:rPr lang="fr-CA" sz="2000" dirty="0"/>
              <a:t> support for an </a:t>
            </a:r>
            <a:r>
              <a:rPr lang="fr-CA" sz="2000" dirty="0" err="1"/>
              <a:t>independent</a:t>
            </a:r>
            <a:r>
              <a:rPr lang="fr-CA" sz="2000" dirty="0"/>
              <a:t> </a:t>
            </a:r>
            <a:r>
              <a:rPr lang="fr-CA" sz="2000" dirty="0" err="1"/>
              <a:t>secretariat</a:t>
            </a:r>
            <a:r>
              <a:rPr lang="fr-CA" sz="2000" dirty="0"/>
              <a:t> </a:t>
            </a:r>
            <a:r>
              <a:rPr lang="fr-CA" sz="2000" dirty="0" err="1"/>
              <a:t>with</a:t>
            </a:r>
            <a:r>
              <a:rPr lang="fr-CA" sz="2000" dirty="0"/>
              <a:t> </a:t>
            </a:r>
            <a:r>
              <a:rPr lang="fr-CA" sz="2000" dirty="0" err="1"/>
              <a:t>Executive</a:t>
            </a:r>
            <a:r>
              <a:rPr lang="fr-CA" sz="2000" dirty="0"/>
              <a:t> </a:t>
            </a:r>
            <a:r>
              <a:rPr lang="fr-CA" sz="2000" dirty="0" err="1"/>
              <a:t>Director</a:t>
            </a:r>
            <a:r>
              <a:rPr lang="fr-CA" sz="2000" dirty="0"/>
              <a:t> (</a:t>
            </a:r>
            <a:r>
              <a:rPr lang="fr-CA" sz="2000" dirty="0" err="1"/>
              <a:t>ie</a:t>
            </a:r>
            <a:r>
              <a:rPr lang="fr-CA" sz="2000" dirty="0"/>
              <a:t> options 3-4)</a:t>
            </a:r>
          </a:p>
          <a:p>
            <a:pPr lvl="1">
              <a:buFont typeface="Arial" panose="020B0604020202020204" pitchFamily="34" charset="0"/>
              <a:buChar char="•"/>
            </a:pPr>
            <a:r>
              <a:rPr lang="fr-CA" sz="2000" dirty="0" err="1"/>
              <a:t>However</a:t>
            </a:r>
            <a:r>
              <a:rPr lang="fr-CA" sz="2000" dirty="0"/>
              <a:t>, </a:t>
            </a:r>
            <a:r>
              <a:rPr lang="fr-CA" sz="2000" dirty="0" err="1"/>
              <a:t>many</a:t>
            </a:r>
            <a:r>
              <a:rPr lang="fr-CA" sz="2000" dirty="0"/>
              <a:t> </a:t>
            </a:r>
            <a:r>
              <a:rPr lang="fr-CA" sz="2000" dirty="0" err="1"/>
              <a:t>asked</a:t>
            </a:r>
            <a:r>
              <a:rPr lang="fr-CA" sz="2000" dirty="0"/>
              <a:t> for more </a:t>
            </a:r>
            <a:r>
              <a:rPr lang="fr-CA" sz="2000" dirty="0" err="1"/>
              <a:t>detailed</a:t>
            </a:r>
            <a:r>
              <a:rPr lang="fr-CA" sz="2000" dirty="0"/>
              <a:t> </a:t>
            </a:r>
            <a:r>
              <a:rPr lang="fr-CA" sz="2000" dirty="0" err="1"/>
              <a:t>assessments</a:t>
            </a:r>
            <a:r>
              <a:rPr lang="fr-CA" sz="2000" dirty="0"/>
              <a:t> </a:t>
            </a:r>
            <a:r>
              <a:rPr lang="fr-CA" sz="2000" dirty="0" err="1"/>
              <a:t>before</a:t>
            </a:r>
            <a:r>
              <a:rPr lang="fr-CA" sz="2000" dirty="0"/>
              <a:t> a </a:t>
            </a:r>
            <a:r>
              <a:rPr lang="fr-CA" sz="2000" dirty="0" err="1"/>
              <a:t>firm</a:t>
            </a:r>
            <a:r>
              <a:rPr lang="fr-CA" sz="2000" dirty="0"/>
              <a:t> </a:t>
            </a:r>
            <a:r>
              <a:rPr lang="fr-CA" sz="2000" dirty="0" err="1"/>
              <a:t>decision</a:t>
            </a:r>
            <a:r>
              <a:rPr lang="fr-CA" sz="2000" dirty="0"/>
              <a:t> </a:t>
            </a:r>
            <a:r>
              <a:rPr lang="fr-CA" sz="2000" dirty="0" err="1"/>
              <a:t>is</a:t>
            </a:r>
            <a:r>
              <a:rPr lang="fr-CA" sz="2000" dirty="0"/>
              <a:t> made, </a:t>
            </a:r>
            <a:r>
              <a:rPr lang="fr-CA" sz="2000" dirty="0" err="1"/>
              <a:t>including</a:t>
            </a:r>
            <a:r>
              <a:rPr lang="fr-CA" sz="2000" dirty="0"/>
              <a:t> of </a:t>
            </a:r>
            <a:r>
              <a:rPr lang="fr-CA" sz="2000" dirty="0" err="1"/>
              <a:t>costs</a:t>
            </a:r>
            <a:r>
              <a:rPr lang="fr-CA" sz="2000" dirty="0"/>
              <a:t>.</a:t>
            </a:r>
          </a:p>
          <a:p>
            <a:pPr lvl="1">
              <a:buFont typeface="Arial" panose="020B0604020202020204" pitchFamily="34" charset="0"/>
              <a:buChar char="•"/>
            </a:pPr>
            <a:r>
              <a:rPr lang="fr-CA" sz="2000" dirty="0" err="1"/>
              <a:t>Concerns</a:t>
            </a:r>
            <a:r>
              <a:rPr lang="fr-CA" sz="2000" dirty="0"/>
              <a:t> </a:t>
            </a:r>
            <a:r>
              <a:rPr lang="fr-CA" sz="2000" dirty="0" err="1"/>
              <a:t>were</a:t>
            </a:r>
            <a:r>
              <a:rPr lang="fr-CA" sz="2000" dirty="0"/>
              <a:t> </a:t>
            </a:r>
            <a:r>
              <a:rPr lang="fr-CA" sz="2000" dirty="0" err="1"/>
              <a:t>also</a:t>
            </a:r>
            <a:r>
              <a:rPr lang="fr-CA" sz="2000" dirty="0"/>
              <a:t> </a:t>
            </a:r>
            <a:r>
              <a:rPr lang="fr-CA" sz="2000" dirty="0" err="1"/>
              <a:t>raised</a:t>
            </a:r>
            <a:r>
              <a:rPr lang="fr-CA" sz="2000" dirty="0"/>
              <a:t> about </a:t>
            </a:r>
            <a:r>
              <a:rPr lang="fr-CA" sz="2000" dirty="0" err="1"/>
              <a:t>IATI’s</a:t>
            </a:r>
            <a:r>
              <a:rPr lang="fr-CA" sz="2000" dirty="0"/>
              <a:t> standing if </a:t>
            </a:r>
            <a:r>
              <a:rPr lang="fr-CA" sz="2000" dirty="0" err="1"/>
              <a:t>formal</a:t>
            </a:r>
            <a:r>
              <a:rPr lang="fr-CA" sz="2000" dirty="0"/>
              <a:t> </a:t>
            </a:r>
            <a:r>
              <a:rPr lang="fr-CA" sz="2000" dirty="0" err="1"/>
              <a:t>link</a:t>
            </a:r>
            <a:r>
              <a:rPr lang="fr-CA" sz="2000" dirty="0"/>
              <a:t> to UNDP </a:t>
            </a:r>
            <a:r>
              <a:rPr lang="fr-CA" sz="2000" dirty="0" err="1"/>
              <a:t>was</a:t>
            </a:r>
            <a:r>
              <a:rPr lang="fr-CA" sz="2000" dirty="0"/>
              <a:t> not </a:t>
            </a:r>
            <a:r>
              <a:rPr lang="fr-CA" sz="2000" dirty="0" err="1"/>
              <a:t>maintained</a:t>
            </a:r>
            <a:r>
              <a:rPr lang="fr-CA" sz="2000" dirty="0"/>
              <a:t>.</a:t>
            </a:r>
          </a:p>
          <a:p>
            <a:pPr lvl="1">
              <a:buFont typeface="Arial" panose="020B0604020202020204" pitchFamily="34" charset="0"/>
              <a:buChar char="•"/>
            </a:pPr>
            <a:endParaRPr lang="fr-CA" sz="2000" dirty="0"/>
          </a:p>
          <a:p>
            <a:r>
              <a:rPr lang="fr-CA" sz="2000" dirty="0" err="1"/>
              <a:t>Decisions</a:t>
            </a:r>
            <a:r>
              <a:rPr lang="fr-CA" sz="2000" dirty="0"/>
              <a:t> about the </a:t>
            </a:r>
            <a:r>
              <a:rPr lang="fr-CA" sz="2000" dirty="0" err="1"/>
              <a:t>Executive</a:t>
            </a:r>
            <a:r>
              <a:rPr lang="fr-CA" sz="2000" dirty="0"/>
              <a:t> </a:t>
            </a:r>
            <a:r>
              <a:rPr lang="fr-CA" sz="2000" dirty="0" err="1"/>
              <a:t>Director</a:t>
            </a:r>
            <a:r>
              <a:rPr lang="fr-CA" sz="2000" dirty="0"/>
              <a:t> position and location </a:t>
            </a:r>
            <a:r>
              <a:rPr lang="fr-CA" sz="2000" dirty="0" err="1"/>
              <a:t>depend</a:t>
            </a:r>
            <a:r>
              <a:rPr lang="fr-CA" sz="2000" dirty="0"/>
              <a:t> on </a:t>
            </a:r>
            <a:r>
              <a:rPr lang="fr-CA" sz="2000" dirty="0" err="1"/>
              <a:t>hosting</a:t>
            </a:r>
            <a:r>
              <a:rPr lang="fr-CA" sz="2000" dirty="0"/>
              <a:t> model </a:t>
            </a:r>
            <a:r>
              <a:rPr lang="fr-CA" sz="2000" dirty="0" err="1"/>
              <a:t>chosen</a:t>
            </a:r>
            <a:r>
              <a:rPr lang="fr-CA" sz="2000" dirty="0"/>
              <a:t>.</a:t>
            </a:r>
          </a:p>
          <a:p>
            <a:endParaRPr lang="fr-CA" sz="2000" dirty="0"/>
          </a:p>
          <a:p>
            <a:pPr marL="457200" lvl="1" indent="-457200">
              <a:buFont typeface="Wingdings" panose="05000000000000000000" pitchFamily="2" charset="2"/>
              <a:buChar char="Ø"/>
            </a:pPr>
            <a:r>
              <a:rPr lang="fr-CA" sz="2000" dirty="0" err="1"/>
              <a:t>Board</a:t>
            </a:r>
            <a:r>
              <a:rPr lang="fr-CA" sz="2000" dirty="0"/>
              <a:t> </a:t>
            </a:r>
            <a:r>
              <a:rPr lang="fr-CA" sz="2000" dirty="0" err="1"/>
              <a:t>is</a:t>
            </a:r>
            <a:r>
              <a:rPr lang="fr-CA" sz="2000" dirty="0"/>
              <a:t> </a:t>
            </a:r>
            <a:r>
              <a:rPr lang="fr-CA" sz="2000" dirty="0" err="1"/>
              <a:t>unable</a:t>
            </a:r>
            <a:r>
              <a:rPr lang="fr-CA" sz="2000" dirty="0"/>
              <a:t> to </a:t>
            </a:r>
            <a:r>
              <a:rPr lang="fr-CA" sz="2000" dirty="0" err="1"/>
              <a:t>recommend</a:t>
            </a:r>
            <a:r>
              <a:rPr lang="fr-CA" sz="2000" dirty="0"/>
              <a:t> a </a:t>
            </a:r>
            <a:r>
              <a:rPr lang="fr-CA" sz="2000" dirty="0" err="1"/>
              <a:t>specific</a:t>
            </a:r>
            <a:r>
              <a:rPr lang="fr-CA" sz="2000" dirty="0"/>
              <a:t> option to </a:t>
            </a:r>
            <a:r>
              <a:rPr lang="fr-CA" sz="2000" dirty="0" err="1"/>
              <a:t>members</a:t>
            </a:r>
            <a:r>
              <a:rPr lang="fr-CA" sz="2000" dirty="0"/>
              <a:t> at </a:t>
            </a:r>
            <a:r>
              <a:rPr lang="fr-CA" sz="2000" dirty="0" err="1"/>
              <a:t>this</a:t>
            </a:r>
            <a:r>
              <a:rPr lang="fr-CA" sz="2000" dirty="0"/>
              <a:t> point. </a:t>
            </a:r>
          </a:p>
          <a:p>
            <a:pPr marL="457200" lvl="1" indent="-457200">
              <a:buFont typeface="Wingdings" panose="05000000000000000000" pitchFamily="2" charset="2"/>
              <a:buChar char="Ø"/>
            </a:pPr>
            <a:r>
              <a:rPr lang="fr-CA" sz="2000" b="1" dirty="0"/>
              <a:t>MA </a:t>
            </a:r>
            <a:r>
              <a:rPr lang="fr-CA" sz="2000" b="1" dirty="0" err="1"/>
              <a:t>Decision</a:t>
            </a:r>
            <a:r>
              <a:rPr lang="fr-CA" sz="2000" b="1" dirty="0"/>
              <a:t>: </a:t>
            </a:r>
            <a:r>
              <a:rPr lang="fr-CA" sz="2000" dirty="0" err="1"/>
              <a:t>Board</a:t>
            </a:r>
            <a:r>
              <a:rPr lang="fr-CA" sz="2000" dirty="0"/>
              <a:t> </a:t>
            </a:r>
            <a:r>
              <a:rPr lang="fr-CA" sz="2000" dirty="0" err="1"/>
              <a:t>requests</a:t>
            </a:r>
            <a:r>
              <a:rPr lang="fr-CA" sz="2000" dirty="0"/>
              <a:t> </a:t>
            </a:r>
            <a:r>
              <a:rPr lang="fr-CA" sz="2000" dirty="0" err="1"/>
              <a:t>members</a:t>
            </a:r>
            <a:r>
              <a:rPr lang="fr-CA" sz="2000" dirty="0"/>
              <a:t>’ </a:t>
            </a:r>
            <a:r>
              <a:rPr lang="fr-CA" sz="2000" dirty="0" err="1"/>
              <a:t>approval</a:t>
            </a:r>
            <a:r>
              <a:rPr lang="fr-CA" sz="2000" dirty="0"/>
              <a:t> to </a:t>
            </a:r>
            <a:r>
              <a:rPr lang="fr-CA" sz="2000" dirty="0" err="1"/>
              <a:t>create</a:t>
            </a:r>
            <a:r>
              <a:rPr lang="fr-CA" sz="2000" dirty="0"/>
              <a:t> a </a:t>
            </a:r>
            <a:r>
              <a:rPr lang="fr-CA" sz="2000" dirty="0" err="1"/>
              <a:t>working</a:t>
            </a:r>
            <a:r>
              <a:rPr lang="fr-CA" sz="2000" dirty="0"/>
              <a:t> group to </a:t>
            </a:r>
            <a:r>
              <a:rPr lang="fr-CA" sz="2000" dirty="0" err="1"/>
              <a:t>study</a:t>
            </a:r>
            <a:r>
              <a:rPr lang="fr-CA" sz="2000" dirty="0"/>
              <a:t> the issues and </a:t>
            </a:r>
            <a:r>
              <a:rPr lang="fr-CA" sz="2000" dirty="0" err="1"/>
              <a:t>develop</a:t>
            </a:r>
            <a:r>
              <a:rPr lang="fr-CA" sz="2000" dirty="0"/>
              <a:t> </a:t>
            </a:r>
            <a:r>
              <a:rPr lang="fr-CA" sz="2000" dirty="0" err="1"/>
              <a:t>recommendations</a:t>
            </a:r>
            <a:r>
              <a:rPr lang="fr-CA" sz="2000" dirty="0"/>
              <a:t> on </a:t>
            </a:r>
            <a:r>
              <a:rPr lang="fr-CA" sz="2000" dirty="0" err="1"/>
              <a:t>hosting</a:t>
            </a:r>
            <a:r>
              <a:rPr lang="fr-CA" sz="2000" dirty="0"/>
              <a:t>, ED position and location for </a:t>
            </a:r>
            <a:r>
              <a:rPr lang="fr-CA" sz="2000" dirty="0" err="1"/>
              <a:t>members</a:t>
            </a:r>
            <a:r>
              <a:rPr lang="fr-CA" sz="2000" dirty="0"/>
              <a:t>’ </a:t>
            </a:r>
            <a:r>
              <a:rPr lang="fr-CA" sz="2000" dirty="0" err="1"/>
              <a:t>approval</a:t>
            </a:r>
            <a:r>
              <a:rPr lang="fr-CA" sz="2000" dirty="0"/>
              <a:t>. </a:t>
            </a:r>
          </a:p>
        </p:txBody>
      </p:sp>
    </p:spTree>
    <p:extLst>
      <p:ext uri="{BB962C8B-B14F-4D97-AF65-F5344CB8AC3E}">
        <p14:creationId xmlns:p14="http://schemas.microsoft.com/office/powerpoint/2010/main" val="51781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rmAutofit/>
          </a:bodyPr>
          <a:lstStyle/>
          <a:p>
            <a:r>
              <a:rPr lang="fr-CA" sz="3600" dirty="0" err="1"/>
              <a:t>Fee</a:t>
            </a:r>
            <a:r>
              <a:rPr lang="fr-CA" sz="3600" dirty="0"/>
              <a:t> Structure</a:t>
            </a:r>
            <a:br>
              <a:rPr lang="fr-CA" sz="3600" dirty="0"/>
            </a:br>
            <a:r>
              <a:rPr lang="fr-CA" sz="2400" dirty="0"/>
              <a:t>(</a:t>
            </a:r>
            <a:r>
              <a:rPr lang="fr-CA" sz="2400" dirty="0" err="1"/>
              <a:t>Recommendation</a:t>
            </a:r>
            <a:r>
              <a:rPr lang="fr-CA" sz="2400" dirty="0"/>
              <a:t> 7)</a:t>
            </a:r>
            <a:endParaRPr lang="fr-CA" sz="3600" dirty="0"/>
          </a:p>
        </p:txBody>
      </p:sp>
      <p:sp>
        <p:nvSpPr>
          <p:cNvPr id="3" name="Espace réservé du contenu 2"/>
          <p:cNvSpPr>
            <a:spLocks noGrp="1"/>
          </p:cNvSpPr>
          <p:nvPr>
            <p:ph idx="1"/>
          </p:nvPr>
        </p:nvSpPr>
        <p:spPr>
          <a:xfrm>
            <a:off x="457200" y="1412776"/>
            <a:ext cx="8229600" cy="4824536"/>
          </a:xfrm>
        </p:spPr>
        <p:txBody>
          <a:bodyPr>
            <a:noAutofit/>
          </a:bodyPr>
          <a:lstStyle/>
          <a:p>
            <a:r>
              <a:rPr lang="fr-CA" sz="2000" dirty="0"/>
              <a:t>The </a:t>
            </a:r>
            <a:r>
              <a:rPr lang="fr-CA" sz="2000" dirty="0" err="1"/>
              <a:t>current</a:t>
            </a:r>
            <a:r>
              <a:rPr lang="fr-CA" sz="2000" dirty="0"/>
              <a:t> </a:t>
            </a:r>
            <a:r>
              <a:rPr lang="fr-CA" sz="2000" dirty="0" err="1"/>
              <a:t>fee</a:t>
            </a:r>
            <a:r>
              <a:rPr lang="fr-CA" sz="2000" dirty="0"/>
              <a:t> structure </a:t>
            </a:r>
            <a:r>
              <a:rPr lang="fr-CA" sz="2000" dirty="0" err="1"/>
              <a:t>was</a:t>
            </a:r>
            <a:r>
              <a:rPr lang="fr-CA" sz="2000" dirty="0"/>
              <a:t> </a:t>
            </a:r>
            <a:r>
              <a:rPr lang="fr-CA" sz="2000" dirty="0" err="1"/>
              <a:t>approved</a:t>
            </a:r>
            <a:r>
              <a:rPr lang="fr-CA" sz="2000" dirty="0"/>
              <a:t> in 2016 for </a:t>
            </a:r>
            <a:r>
              <a:rPr lang="fr-CA" sz="2000" dirty="0" err="1"/>
              <a:t>two</a:t>
            </a:r>
            <a:r>
              <a:rPr lang="fr-CA" sz="2000" dirty="0"/>
              <a:t> </a:t>
            </a:r>
            <a:r>
              <a:rPr lang="fr-CA" sz="2000" dirty="0" err="1"/>
              <a:t>years</a:t>
            </a:r>
            <a:r>
              <a:rPr lang="fr-CA" sz="2000" dirty="0"/>
              <a:t>, </a:t>
            </a:r>
            <a:r>
              <a:rPr lang="fr-CA" sz="2000" dirty="0" err="1"/>
              <a:t>until</a:t>
            </a:r>
            <a:r>
              <a:rPr lang="fr-CA" sz="2000" dirty="0"/>
              <a:t> August 2018.</a:t>
            </a:r>
          </a:p>
          <a:p>
            <a:r>
              <a:rPr lang="fr-CA" sz="2000" dirty="0" err="1"/>
              <a:t>Board</a:t>
            </a:r>
            <a:r>
              <a:rPr lang="fr-CA" sz="2000" dirty="0"/>
              <a:t> </a:t>
            </a:r>
            <a:r>
              <a:rPr lang="fr-CA" sz="2000" dirty="0" err="1"/>
              <a:t>sees</a:t>
            </a:r>
            <a:r>
              <a:rPr lang="fr-CA" sz="2000" dirty="0"/>
              <a:t> value in consultants’ </a:t>
            </a:r>
            <a:r>
              <a:rPr lang="fr-CA" sz="2000" dirty="0" err="1"/>
              <a:t>recommendation</a:t>
            </a:r>
            <a:r>
              <a:rPr lang="fr-CA" sz="2000" dirty="0"/>
              <a:t> to </a:t>
            </a:r>
            <a:r>
              <a:rPr lang="fr-CA" sz="2000" dirty="0" err="1"/>
              <a:t>make</a:t>
            </a:r>
            <a:r>
              <a:rPr lang="fr-CA" sz="2000" dirty="0"/>
              <a:t> </a:t>
            </a:r>
            <a:r>
              <a:rPr lang="fr-CA" sz="2000" dirty="0" err="1"/>
              <a:t>fee</a:t>
            </a:r>
            <a:r>
              <a:rPr lang="fr-CA" sz="2000" dirty="0"/>
              <a:t> structure more progressive.</a:t>
            </a:r>
          </a:p>
          <a:p>
            <a:pPr lvl="1">
              <a:buFont typeface="Arial" panose="020B0604020202020204" pitchFamily="34" charset="0"/>
              <a:buChar char="•"/>
            </a:pPr>
            <a:r>
              <a:rPr lang="fr-CA" sz="2000" dirty="0" err="1"/>
              <a:t>However</a:t>
            </a:r>
            <a:r>
              <a:rPr lang="fr-CA" sz="2000" dirty="0"/>
              <a:t>, the </a:t>
            </a:r>
            <a:r>
              <a:rPr lang="fr-CA" sz="2000" dirty="0" err="1"/>
              <a:t>need</a:t>
            </a:r>
            <a:r>
              <a:rPr lang="fr-CA" sz="2000" dirty="0"/>
              <a:t> for stable, </a:t>
            </a:r>
            <a:r>
              <a:rPr lang="fr-CA" sz="2000" dirty="0" err="1"/>
              <a:t>predictable</a:t>
            </a:r>
            <a:r>
              <a:rPr lang="fr-CA" sz="2000" dirty="0"/>
              <a:t> </a:t>
            </a:r>
            <a:r>
              <a:rPr lang="fr-CA" sz="2000" dirty="0" err="1"/>
              <a:t>funding</a:t>
            </a:r>
            <a:r>
              <a:rPr lang="fr-CA" sz="2000" dirty="0"/>
              <a:t> for the new </a:t>
            </a:r>
            <a:r>
              <a:rPr lang="fr-CA" sz="2000" dirty="0" err="1"/>
              <a:t>secretariat</a:t>
            </a:r>
            <a:r>
              <a:rPr lang="fr-CA" sz="2000" dirty="0"/>
              <a:t> </a:t>
            </a:r>
            <a:r>
              <a:rPr lang="fr-CA" sz="2000" dirty="0" err="1"/>
              <a:t>should</a:t>
            </a:r>
            <a:r>
              <a:rPr lang="fr-CA" sz="2000" dirty="0"/>
              <a:t> </a:t>
            </a:r>
            <a:r>
              <a:rPr lang="fr-CA" sz="2000" dirty="0" err="1"/>
              <a:t>take</a:t>
            </a:r>
            <a:r>
              <a:rPr lang="fr-CA" sz="2000" dirty="0"/>
              <a:t> </a:t>
            </a:r>
            <a:r>
              <a:rPr lang="fr-CA" sz="2000" dirty="0" err="1"/>
              <a:t>precedence</a:t>
            </a:r>
            <a:r>
              <a:rPr lang="fr-CA" sz="2000" dirty="0"/>
              <a:t>. </a:t>
            </a:r>
          </a:p>
          <a:p>
            <a:pPr marL="457200" lvl="1" indent="0">
              <a:buNone/>
            </a:pPr>
            <a:endParaRPr lang="fr-CA" sz="2000" dirty="0"/>
          </a:p>
          <a:p>
            <a:pPr>
              <a:buFont typeface="Wingdings" panose="05000000000000000000" pitchFamily="2" charset="2"/>
              <a:buChar char="Ø"/>
            </a:pPr>
            <a:r>
              <a:rPr lang="fr-CA" sz="2000" b="1" dirty="0"/>
              <a:t>MA </a:t>
            </a:r>
            <a:r>
              <a:rPr lang="fr-CA" sz="2000" b="1" dirty="0" err="1"/>
              <a:t>Decision</a:t>
            </a:r>
            <a:r>
              <a:rPr lang="fr-CA" sz="2000" b="1" dirty="0"/>
              <a:t>: </a:t>
            </a:r>
            <a:r>
              <a:rPr lang="fr-CA" sz="2000" dirty="0" err="1"/>
              <a:t>Board</a:t>
            </a:r>
            <a:r>
              <a:rPr lang="fr-CA" sz="2000" dirty="0"/>
              <a:t> </a:t>
            </a:r>
            <a:r>
              <a:rPr lang="fr-CA" sz="2000" dirty="0" err="1"/>
              <a:t>recommends</a:t>
            </a:r>
            <a:r>
              <a:rPr lang="fr-CA" sz="2000" dirty="0"/>
              <a:t> </a:t>
            </a:r>
            <a:r>
              <a:rPr lang="fr-CA" sz="2000" dirty="0" err="1"/>
              <a:t>that</a:t>
            </a:r>
            <a:r>
              <a:rPr lang="fr-CA" sz="2000" dirty="0"/>
              <a:t> the </a:t>
            </a:r>
            <a:r>
              <a:rPr lang="fr-CA" sz="2000" dirty="0" err="1"/>
              <a:t>current</a:t>
            </a:r>
            <a:r>
              <a:rPr lang="fr-CA" sz="2000" dirty="0"/>
              <a:t> </a:t>
            </a:r>
            <a:r>
              <a:rPr lang="fr-CA" sz="2000" dirty="0" err="1"/>
              <a:t>fee</a:t>
            </a:r>
            <a:r>
              <a:rPr lang="fr-CA" sz="2000" dirty="0"/>
              <a:t> structure </a:t>
            </a:r>
            <a:r>
              <a:rPr lang="fr-CA" sz="2000" dirty="0" err="1"/>
              <a:t>be</a:t>
            </a:r>
            <a:r>
              <a:rPr lang="fr-CA" sz="2000" dirty="0"/>
              <a:t> </a:t>
            </a:r>
            <a:r>
              <a:rPr lang="fr-CA" sz="2000" dirty="0" err="1"/>
              <a:t>extended</a:t>
            </a:r>
            <a:r>
              <a:rPr lang="fr-CA" sz="2000" dirty="0"/>
              <a:t> for 1 </a:t>
            </a:r>
            <a:r>
              <a:rPr lang="fr-CA" sz="2000" dirty="0" err="1"/>
              <a:t>year</a:t>
            </a:r>
            <a:r>
              <a:rPr lang="fr-CA" sz="2000" dirty="0"/>
              <a:t> (to August 2019)</a:t>
            </a:r>
          </a:p>
          <a:p>
            <a:pPr>
              <a:buFont typeface="Wingdings" panose="05000000000000000000" pitchFamily="2" charset="2"/>
              <a:buChar char="Ø"/>
            </a:pPr>
            <a:r>
              <a:rPr lang="fr-CA" sz="2000" dirty="0"/>
              <a:t> </a:t>
            </a:r>
            <a:r>
              <a:rPr lang="fr-CA" sz="2000" b="1" dirty="0"/>
              <a:t>MA </a:t>
            </a:r>
            <a:r>
              <a:rPr lang="fr-CA" sz="2000" b="1" dirty="0" err="1"/>
              <a:t>Decision</a:t>
            </a:r>
            <a:r>
              <a:rPr lang="fr-CA" sz="2000" b="1" dirty="0"/>
              <a:t>: </a:t>
            </a:r>
            <a:r>
              <a:rPr lang="fr-CA" sz="2000" dirty="0" err="1"/>
              <a:t>Board</a:t>
            </a:r>
            <a:r>
              <a:rPr lang="fr-CA" sz="2000" dirty="0"/>
              <a:t> </a:t>
            </a:r>
            <a:r>
              <a:rPr lang="fr-CA" sz="2000" dirty="0" err="1"/>
              <a:t>further</a:t>
            </a:r>
            <a:r>
              <a:rPr lang="fr-CA" sz="2000" dirty="0"/>
              <a:t> </a:t>
            </a:r>
            <a:r>
              <a:rPr lang="fr-CA" sz="2000" dirty="0" err="1"/>
              <a:t>recommends</a:t>
            </a:r>
            <a:r>
              <a:rPr lang="fr-CA" sz="2000" dirty="0"/>
              <a:t> to replace the </a:t>
            </a:r>
            <a:r>
              <a:rPr lang="fr-CA" sz="2000" dirty="0" err="1"/>
              <a:t>term</a:t>
            </a:r>
            <a:r>
              <a:rPr lang="fr-CA" sz="2000" dirty="0"/>
              <a:t> « </a:t>
            </a:r>
            <a:r>
              <a:rPr lang="fr-CA" sz="2000" dirty="0" err="1"/>
              <a:t>membership</a:t>
            </a:r>
            <a:r>
              <a:rPr lang="fr-CA" sz="2000" dirty="0"/>
              <a:t> </a:t>
            </a:r>
            <a:r>
              <a:rPr lang="fr-CA" sz="2000" dirty="0" err="1"/>
              <a:t>fee</a:t>
            </a:r>
            <a:r>
              <a:rPr lang="fr-CA" sz="2000" dirty="0"/>
              <a:t> » </a:t>
            </a:r>
            <a:r>
              <a:rPr lang="fr-CA" sz="2000" dirty="0" err="1"/>
              <a:t>with</a:t>
            </a:r>
            <a:r>
              <a:rPr lang="fr-CA" sz="2000" dirty="0"/>
              <a:t> « </a:t>
            </a:r>
            <a:r>
              <a:rPr lang="fr-CA" sz="2000" dirty="0" err="1"/>
              <a:t>membership</a:t>
            </a:r>
            <a:r>
              <a:rPr lang="fr-CA" sz="2000" dirty="0"/>
              <a:t> contribution », to </a:t>
            </a:r>
            <a:r>
              <a:rPr lang="fr-CA" sz="2000" dirty="0" err="1"/>
              <a:t>better</a:t>
            </a:r>
            <a:r>
              <a:rPr lang="fr-CA" sz="2000" dirty="0"/>
              <a:t> </a:t>
            </a:r>
            <a:r>
              <a:rPr lang="fr-CA" sz="2000" dirty="0" err="1"/>
              <a:t>reflect</a:t>
            </a:r>
            <a:r>
              <a:rPr lang="fr-CA" sz="2000" dirty="0"/>
              <a:t> the nature of </a:t>
            </a:r>
            <a:r>
              <a:rPr lang="fr-CA" sz="2000" dirty="0" err="1"/>
              <a:t>members</a:t>
            </a:r>
            <a:r>
              <a:rPr lang="fr-CA" sz="2000" dirty="0"/>
              <a:t>’ </a:t>
            </a:r>
            <a:r>
              <a:rPr lang="fr-CA" sz="2000" dirty="0" err="1"/>
              <a:t>financial</a:t>
            </a:r>
            <a:r>
              <a:rPr lang="fr-CA" sz="2000" dirty="0"/>
              <a:t> support to IATI (in line </a:t>
            </a:r>
            <a:r>
              <a:rPr lang="fr-CA" sz="2000" dirty="0" err="1"/>
              <a:t>with</a:t>
            </a:r>
            <a:r>
              <a:rPr lang="fr-CA" sz="2000" dirty="0"/>
              <a:t> </a:t>
            </a:r>
            <a:r>
              <a:rPr lang="fr-CA" sz="2000" dirty="0" err="1"/>
              <a:t>proposed</a:t>
            </a:r>
            <a:r>
              <a:rPr lang="fr-CA" sz="2000" dirty="0"/>
              <a:t> value </a:t>
            </a:r>
            <a:r>
              <a:rPr lang="fr-CA" sz="2000" dirty="0" err="1"/>
              <a:t>statement</a:t>
            </a:r>
            <a:r>
              <a:rPr lang="fr-CA" sz="2000" dirty="0"/>
              <a:t>).</a:t>
            </a:r>
          </a:p>
        </p:txBody>
      </p:sp>
    </p:spTree>
    <p:extLst>
      <p:ext uri="{BB962C8B-B14F-4D97-AF65-F5344CB8AC3E}">
        <p14:creationId xmlns:p14="http://schemas.microsoft.com/office/powerpoint/2010/main" val="3281008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normAutofit/>
          </a:bodyPr>
          <a:lstStyle/>
          <a:p>
            <a:r>
              <a:rPr lang="fr-CA" sz="3600" dirty="0" err="1"/>
              <a:t>Membership</a:t>
            </a:r>
            <a:r>
              <a:rPr lang="fr-CA" sz="3600" dirty="0"/>
              <a:t> </a:t>
            </a:r>
            <a:r>
              <a:rPr lang="fr-CA" sz="3600" dirty="0" err="1"/>
              <a:t>Categories</a:t>
            </a:r>
            <a:br>
              <a:rPr lang="fr-CA" sz="3600" dirty="0"/>
            </a:br>
            <a:r>
              <a:rPr lang="fr-CA" sz="2200" dirty="0"/>
              <a:t>(</a:t>
            </a:r>
            <a:r>
              <a:rPr lang="fr-CA" sz="2200" dirty="0" err="1"/>
              <a:t>Recommendation</a:t>
            </a:r>
            <a:r>
              <a:rPr lang="fr-CA" sz="2200" dirty="0"/>
              <a:t> 4)</a:t>
            </a:r>
          </a:p>
        </p:txBody>
      </p:sp>
      <p:sp>
        <p:nvSpPr>
          <p:cNvPr id="3" name="Espace réservé du contenu 2"/>
          <p:cNvSpPr>
            <a:spLocks noGrp="1"/>
          </p:cNvSpPr>
          <p:nvPr>
            <p:ph idx="1"/>
          </p:nvPr>
        </p:nvSpPr>
        <p:spPr>
          <a:xfrm>
            <a:off x="457200" y="1484784"/>
            <a:ext cx="8229600" cy="4525963"/>
          </a:xfrm>
        </p:spPr>
        <p:txBody>
          <a:bodyPr>
            <a:noAutofit/>
          </a:bodyPr>
          <a:lstStyle/>
          <a:p>
            <a:r>
              <a:rPr lang="fr-CA" sz="1700" dirty="0" err="1"/>
              <a:t>Private</a:t>
            </a:r>
            <a:r>
              <a:rPr lang="fr-CA" sz="1700" dirty="0"/>
              <a:t> </a:t>
            </a:r>
            <a:r>
              <a:rPr lang="fr-CA" sz="1700" dirty="0" err="1"/>
              <a:t>sector</a:t>
            </a:r>
            <a:r>
              <a:rPr lang="fr-CA" sz="1700" dirty="0"/>
              <a:t> </a:t>
            </a:r>
            <a:r>
              <a:rPr lang="fr-CA" sz="1700" dirty="0" err="1"/>
              <a:t>members</a:t>
            </a:r>
            <a:r>
              <a:rPr lang="fr-CA" sz="1700" dirty="0"/>
              <a:t> are </a:t>
            </a:r>
            <a:r>
              <a:rPr lang="fr-CA" sz="1700" dirty="0" err="1"/>
              <a:t>currently</a:t>
            </a:r>
            <a:r>
              <a:rPr lang="fr-CA" sz="1700" dirty="0"/>
              <a:t> part of the « CSO and </a:t>
            </a:r>
            <a:r>
              <a:rPr lang="fr-CA" sz="1700" dirty="0" err="1"/>
              <a:t>others</a:t>
            </a:r>
            <a:r>
              <a:rPr lang="fr-CA" sz="1700" dirty="0"/>
              <a:t> » </a:t>
            </a:r>
            <a:r>
              <a:rPr lang="fr-CA" sz="1700" dirty="0" err="1"/>
              <a:t>category</a:t>
            </a:r>
            <a:r>
              <a:rPr lang="fr-CA" sz="1700" dirty="0"/>
              <a:t> of IATI </a:t>
            </a:r>
            <a:r>
              <a:rPr lang="fr-CA" sz="1700" dirty="0" err="1"/>
              <a:t>members</a:t>
            </a:r>
            <a:r>
              <a:rPr lang="fr-CA" sz="1700" dirty="0"/>
              <a:t>. </a:t>
            </a:r>
            <a:r>
              <a:rPr lang="fr-CA" sz="1700" dirty="0" err="1"/>
              <a:t>Many</a:t>
            </a:r>
            <a:r>
              <a:rPr lang="fr-CA" sz="1700" dirty="0"/>
              <a:t> </a:t>
            </a:r>
            <a:r>
              <a:rPr lang="fr-CA" sz="1700" dirty="0" err="1"/>
              <a:t>private</a:t>
            </a:r>
            <a:r>
              <a:rPr lang="fr-CA" sz="1700" dirty="0"/>
              <a:t> </a:t>
            </a:r>
            <a:r>
              <a:rPr lang="fr-CA" sz="1700" dirty="0" err="1"/>
              <a:t>sector</a:t>
            </a:r>
            <a:r>
              <a:rPr lang="fr-CA" sz="1700" dirty="0"/>
              <a:t> </a:t>
            </a:r>
            <a:r>
              <a:rPr lang="fr-CA" sz="1700" dirty="0" err="1"/>
              <a:t>actors</a:t>
            </a:r>
            <a:r>
              <a:rPr lang="fr-CA" sz="1700" dirty="0"/>
              <a:t> are </a:t>
            </a:r>
            <a:r>
              <a:rPr lang="fr-CA" sz="1700" dirty="0" err="1"/>
              <a:t>involved</a:t>
            </a:r>
            <a:r>
              <a:rPr lang="fr-CA" sz="1700" dirty="0"/>
              <a:t> in the TAG but not </a:t>
            </a:r>
            <a:r>
              <a:rPr lang="fr-CA" sz="1700" dirty="0" err="1"/>
              <a:t>members</a:t>
            </a:r>
            <a:r>
              <a:rPr lang="fr-CA" sz="1700" dirty="0"/>
              <a:t> of IATI.</a:t>
            </a:r>
          </a:p>
          <a:p>
            <a:endParaRPr lang="fr-CA" sz="1700" dirty="0"/>
          </a:p>
          <a:p>
            <a:r>
              <a:rPr lang="fr-CA" sz="1700" dirty="0"/>
              <a:t>Consultants </a:t>
            </a:r>
            <a:r>
              <a:rPr lang="fr-CA" sz="1700" dirty="0" err="1"/>
              <a:t>suggest</a:t>
            </a:r>
            <a:r>
              <a:rPr lang="fr-CA" sz="1700" dirty="0"/>
              <a:t> </a:t>
            </a:r>
            <a:r>
              <a:rPr lang="fr-CA" sz="1700" dirty="0" err="1"/>
              <a:t>that</a:t>
            </a:r>
            <a:r>
              <a:rPr lang="fr-CA" sz="1700" dirty="0"/>
              <a:t> </a:t>
            </a:r>
            <a:r>
              <a:rPr lang="fr-CA" sz="1700" dirty="0" err="1"/>
              <a:t>greater</a:t>
            </a:r>
            <a:r>
              <a:rPr lang="fr-CA" sz="1700" dirty="0"/>
              <a:t> </a:t>
            </a:r>
            <a:r>
              <a:rPr lang="fr-CA" sz="1700" dirty="0" err="1"/>
              <a:t>private</a:t>
            </a:r>
            <a:r>
              <a:rPr lang="fr-CA" sz="1700" dirty="0"/>
              <a:t> </a:t>
            </a:r>
            <a:r>
              <a:rPr lang="fr-CA" sz="1700" dirty="0" err="1"/>
              <a:t>sector</a:t>
            </a:r>
            <a:r>
              <a:rPr lang="fr-CA" sz="1700" dirty="0"/>
              <a:t> </a:t>
            </a:r>
            <a:r>
              <a:rPr lang="fr-CA" sz="1700" dirty="0" err="1"/>
              <a:t>involvement</a:t>
            </a:r>
            <a:r>
              <a:rPr lang="fr-CA" sz="1700" dirty="0"/>
              <a:t> </a:t>
            </a:r>
            <a:r>
              <a:rPr lang="fr-CA" sz="1700" dirty="0" err="1"/>
              <a:t>could</a:t>
            </a:r>
            <a:r>
              <a:rPr lang="fr-CA" sz="1700" dirty="0"/>
              <a:t> </a:t>
            </a:r>
            <a:r>
              <a:rPr lang="fr-CA" sz="1700" dirty="0" err="1"/>
              <a:t>bring</a:t>
            </a:r>
            <a:r>
              <a:rPr lang="fr-CA" sz="1700" dirty="0"/>
              <a:t> a </a:t>
            </a:r>
            <a:r>
              <a:rPr lang="fr-CA" sz="1700" dirty="0" err="1"/>
              <a:t>different</a:t>
            </a:r>
            <a:r>
              <a:rPr lang="fr-CA" sz="1700" dirty="0"/>
              <a:t> perspective and </a:t>
            </a:r>
            <a:r>
              <a:rPr lang="fr-CA" sz="1700" dirty="0" err="1"/>
              <a:t>make</a:t>
            </a:r>
            <a:r>
              <a:rPr lang="fr-CA" sz="1700" dirty="0"/>
              <a:t> a </a:t>
            </a:r>
            <a:r>
              <a:rPr lang="fr-CA" sz="1700" dirty="0" err="1"/>
              <a:t>valuable</a:t>
            </a:r>
            <a:r>
              <a:rPr lang="fr-CA" sz="1700" dirty="0"/>
              <a:t> contribution to IATI. </a:t>
            </a:r>
            <a:r>
              <a:rPr lang="fr-CA" sz="1700" dirty="0" err="1"/>
              <a:t>They</a:t>
            </a:r>
            <a:r>
              <a:rPr lang="fr-CA" sz="1700" dirty="0"/>
              <a:t> </a:t>
            </a:r>
            <a:r>
              <a:rPr lang="fr-CA" sz="1700" dirty="0" err="1"/>
              <a:t>also</a:t>
            </a:r>
            <a:r>
              <a:rPr lang="fr-CA" sz="1700" dirty="0"/>
              <a:t> flag </a:t>
            </a:r>
            <a:r>
              <a:rPr lang="fr-CA" sz="1700" dirty="0" err="1"/>
              <a:t>governance</a:t>
            </a:r>
            <a:r>
              <a:rPr lang="fr-CA" sz="1700" dirty="0"/>
              <a:t> </a:t>
            </a:r>
            <a:r>
              <a:rPr lang="fr-CA" sz="1700" dirty="0" err="1"/>
              <a:t>problems</a:t>
            </a:r>
            <a:r>
              <a:rPr lang="fr-CA" sz="1700" dirty="0"/>
              <a:t> </a:t>
            </a:r>
            <a:r>
              <a:rPr lang="fr-CA" sz="1700" dirty="0" err="1"/>
              <a:t>related</a:t>
            </a:r>
            <a:r>
              <a:rPr lang="fr-CA" sz="1700" dirty="0"/>
              <a:t> to </a:t>
            </a:r>
            <a:r>
              <a:rPr lang="fr-CA" sz="1700" dirty="0" err="1"/>
              <a:t>having</a:t>
            </a:r>
            <a:r>
              <a:rPr lang="fr-CA" sz="1700" dirty="0"/>
              <a:t> CSO and </a:t>
            </a:r>
            <a:r>
              <a:rPr lang="fr-CA" sz="1700" dirty="0" err="1"/>
              <a:t>private</a:t>
            </a:r>
            <a:r>
              <a:rPr lang="fr-CA" sz="1700" dirty="0"/>
              <a:t> </a:t>
            </a:r>
            <a:r>
              <a:rPr lang="fr-CA" sz="1700" dirty="0" err="1"/>
              <a:t>sector</a:t>
            </a:r>
            <a:r>
              <a:rPr lang="fr-CA" sz="1700" dirty="0"/>
              <a:t> </a:t>
            </a:r>
            <a:r>
              <a:rPr lang="fr-CA" sz="1700" dirty="0" err="1"/>
              <a:t>members</a:t>
            </a:r>
            <a:r>
              <a:rPr lang="fr-CA" sz="1700" dirty="0"/>
              <a:t> in the </a:t>
            </a:r>
            <a:r>
              <a:rPr lang="fr-CA" sz="1700" dirty="0" err="1"/>
              <a:t>same</a:t>
            </a:r>
            <a:r>
              <a:rPr lang="fr-CA" sz="1700" dirty="0"/>
              <a:t> </a:t>
            </a:r>
            <a:r>
              <a:rPr lang="fr-CA" sz="1700" dirty="0" err="1"/>
              <a:t>constituency</a:t>
            </a:r>
            <a:r>
              <a:rPr lang="fr-CA" sz="1700" dirty="0"/>
              <a:t> (</a:t>
            </a:r>
            <a:r>
              <a:rPr lang="fr-CA" sz="1700" dirty="0" err="1"/>
              <a:t>thus</a:t>
            </a:r>
            <a:r>
              <a:rPr lang="fr-CA" sz="1700" dirty="0"/>
              <a:t> </a:t>
            </a:r>
            <a:r>
              <a:rPr lang="fr-CA" sz="1700" dirty="0" err="1"/>
              <a:t>having</a:t>
            </a:r>
            <a:r>
              <a:rPr lang="fr-CA" sz="1700" dirty="0"/>
              <a:t> to </a:t>
            </a:r>
            <a:r>
              <a:rPr lang="fr-CA" sz="1700" dirty="0" err="1"/>
              <a:t>develop</a:t>
            </a:r>
            <a:r>
              <a:rPr lang="fr-CA" sz="1700" dirty="0"/>
              <a:t> </a:t>
            </a:r>
            <a:r>
              <a:rPr lang="fr-CA" sz="1700" dirty="0" err="1"/>
              <a:t>common</a:t>
            </a:r>
            <a:r>
              <a:rPr lang="fr-CA" sz="1700" dirty="0"/>
              <a:t> positions). </a:t>
            </a:r>
          </a:p>
          <a:p>
            <a:endParaRPr lang="fr-CA" sz="1700" dirty="0"/>
          </a:p>
          <a:p>
            <a:r>
              <a:rPr lang="fr-CA" sz="1700" dirty="0"/>
              <a:t>Consultations </a:t>
            </a:r>
            <a:r>
              <a:rPr lang="fr-CA" sz="1700" dirty="0" err="1"/>
              <a:t>held</a:t>
            </a:r>
            <a:r>
              <a:rPr lang="fr-CA" sz="1700" dirty="0"/>
              <a:t> by </a:t>
            </a:r>
            <a:r>
              <a:rPr lang="fr-CA" sz="1700" dirty="0" err="1"/>
              <a:t>Board</a:t>
            </a:r>
            <a:r>
              <a:rPr lang="fr-CA" sz="1700" dirty="0"/>
              <a:t> show </a:t>
            </a:r>
            <a:r>
              <a:rPr lang="fr-CA" sz="1700" dirty="0" err="1"/>
              <a:t>that</a:t>
            </a:r>
            <a:r>
              <a:rPr lang="fr-CA" sz="1700" dirty="0"/>
              <a:t> </a:t>
            </a:r>
            <a:r>
              <a:rPr lang="fr-CA" sz="1700" dirty="0" err="1"/>
              <a:t>members</a:t>
            </a:r>
            <a:r>
              <a:rPr lang="fr-CA" sz="1700" dirty="0"/>
              <a:t> </a:t>
            </a:r>
            <a:r>
              <a:rPr lang="fr-CA" sz="1700" dirty="0" err="1"/>
              <a:t>had</a:t>
            </a:r>
            <a:r>
              <a:rPr lang="fr-CA" sz="1700" dirty="0"/>
              <a:t> divergent </a:t>
            </a:r>
            <a:r>
              <a:rPr lang="fr-CA" sz="1700" dirty="0" err="1"/>
              <a:t>views</a:t>
            </a:r>
            <a:r>
              <a:rPr lang="fr-CA" sz="1700" dirty="0"/>
              <a:t> on </a:t>
            </a:r>
            <a:r>
              <a:rPr lang="fr-CA" sz="1700" dirty="0" err="1"/>
              <a:t>proposal</a:t>
            </a:r>
            <a:r>
              <a:rPr lang="fr-CA" sz="1700" dirty="0"/>
              <a:t> to </a:t>
            </a:r>
            <a:r>
              <a:rPr lang="fr-CA" sz="1700" dirty="0" err="1"/>
              <a:t>create</a:t>
            </a:r>
            <a:r>
              <a:rPr lang="fr-CA" sz="1700" dirty="0"/>
              <a:t> </a:t>
            </a:r>
            <a:r>
              <a:rPr lang="fr-CA" sz="1700" dirty="0" err="1"/>
              <a:t>separate</a:t>
            </a:r>
            <a:r>
              <a:rPr lang="fr-CA" sz="1700" dirty="0"/>
              <a:t> </a:t>
            </a:r>
            <a:r>
              <a:rPr lang="fr-CA" sz="1700" dirty="0" err="1"/>
              <a:t>category</a:t>
            </a:r>
            <a:r>
              <a:rPr lang="fr-CA" sz="1700" dirty="0"/>
              <a:t> for </a:t>
            </a:r>
            <a:r>
              <a:rPr lang="fr-CA" sz="1700" dirty="0" err="1"/>
              <a:t>private</a:t>
            </a:r>
            <a:r>
              <a:rPr lang="fr-CA" sz="1700" dirty="0"/>
              <a:t> </a:t>
            </a:r>
            <a:r>
              <a:rPr lang="fr-CA" sz="1700" dirty="0" err="1"/>
              <a:t>sector</a:t>
            </a:r>
            <a:r>
              <a:rPr lang="fr-CA" sz="1700" dirty="0"/>
              <a:t>: </a:t>
            </a:r>
          </a:p>
          <a:p>
            <a:pPr lvl="1">
              <a:buFont typeface="Arial" panose="020B0604020202020204" pitchFamily="34" charset="0"/>
              <a:buChar char="•"/>
            </a:pPr>
            <a:r>
              <a:rPr lang="fr-CA" sz="1700" dirty="0" err="1"/>
              <a:t>Maintaining</a:t>
            </a:r>
            <a:r>
              <a:rPr lang="fr-CA" sz="1700" dirty="0"/>
              <a:t> </a:t>
            </a:r>
            <a:r>
              <a:rPr lang="fr-CA" sz="1700" dirty="0" err="1"/>
              <a:t>tri-partite</a:t>
            </a:r>
            <a:r>
              <a:rPr lang="fr-CA" sz="1700" dirty="0"/>
              <a:t> nature of IATI   vs </a:t>
            </a:r>
          </a:p>
          <a:p>
            <a:pPr lvl="1">
              <a:buFont typeface="Arial" panose="020B0604020202020204" pitchFamily="34" charset="0"/>
              <a:buChar char="•"/>
            </a:pPr>
            <a:r>
              <a:rPr lang="fr-CA" sz="1700" dirty="0" err="1"/>
              <a:t>Aligning</a:t>
            </a:r>
            <a:r>
              <a:rPr lang="fr-CA" sz="1700" dirty="0"/>
              <a:t> </a:t>
            </a:r>
            <a:r>
              <a:rPr lang="fr-CA" sz="1700" dirty="0" err="1"/>
              <a:t>with</a:t>
            </a:r>
            <a:r>
              <a:rPr lang="fr-CA" sz="1700" dirty="0"/>
              <a:t> </a:t>
            </a:r>
            <a:r>
              <a:rPr lang="fr-CA" sz="1700" dirty="0" err="1"/>
              <a:t>other</a:t>
            </a:r>
            <a:r>
              <a:rPr lang="fr-CA" sz="1700" dirty="0"/>
              <a:t> </a:t>
            </a:r>
            <a:r>
              <a:rPr lang="fr-CA" sz="1700" dirty="0" err="1"/>
              <a:t>multistakeholder</a:t>
            </a:r>
            <a:r>
              <a:rPr lang="fr-CA" sz="1700" dirty="0"/>
              <a:t> initiative </a:t>
            </a:r>
            <a:r>
              <a:rPr lang="fr-CA" sz="1700" dirty="0" err="1"/>
              <a:t>where</a:t>
            </a:r>
            <a:r>
              <a:rPr lang="fr-CA" sz="1700" dirty="0"/>
              <a:t> </a:t>
            </a:r>
            <a:r>
              <a:rPr lang="fr-CA" sz="1700" dirty="0" err="1"/>
              <a:t>role</a:t>
            </a:r>
            <a:r>
              <a:rPr lang="fr-CA" sz="1700" dirty="0"/>
              <a:t> of </a:t>
            </a:r>
            <a:r>
              <a:rPr lang="fr-CA" sz="1700" dirty="0" err="1"/>
              <a:t>private</a:t>
            </a:r>
            <a:r>
              <a:rPr lang="fr-CA" sz="1700" dirty="0"/>
              <a:t> </a:t>
            </a:r>
            <a:r>
              <a:rPr lang="fr-CA" sz="1700" dirty="0" err="1"/>
              <a:t>sector</a:t>
            </a:r>
            <a:r>
              <a:rPr lang="fr-CA" sz="1700" dirty="0"/>
              <a:t> in </a:t>
            </a:r>
            <a:r>
              <a:rPr lang="fr-CA" sz="1700" dirty="0" err="1"/>
              <a:t>SDGs</a:t>
            </a:r>
            <a:r>
              <a:rPr lang="fr-CA" sz="1700" dirty="0"/>
              <a:t> </a:t>
            </a:r>
            <a:r>
              <a:rPr lang="fr-CA" sz="1700" dirty="0" err="1"/>
              <a:t>is</a:t>
            </a:r>
            <a:r>
              <a:rPr lang="fr-CA" sz="1700" dirty="0"/>
              <a:t> </a:t>
            </a:r>
            <a:r>
              <a:rPr lang="fr-CA" sz="1700" dirty="0" err="1"/>
              <a:t>recognized</a:t>
            </a:r>
            <a:endParaRPr lang="fr-CA" sz="1700" dirty="0"/>
          </a:p>
          <a:p>
            <a:pPr marL="457200" lvl="1" indent="0">
              <a:buNone/>
            </a:pPr>
            <a:endParaRPr lang="fr-CA" sz="1700" dirty="0"/>
          </a:p>
          <a:p>
            <a:r>
              <a:rPr lang="fr-CA" sz="1700" dirty="0" err="1"/>
              <a:t>Similarly</a:t>
            </a:r>
            <a:r>
              <a:rPr lang="fr-CA" sz="1700" dirty="0"/>
              <a:t>, the </a:t>
            </a:r>
            <a:r>
              <a:rPr lang="fr-CA" sz="1700" dirty="0" err="1"/>
              <a:t>Board</a:t>
            </a:r>
            <a:r>
              <a:rPr lang="fr-CA" sz="1700" dirty="0"/>
              <a:t> </a:t>
            </a:r>
            <a:r>
              <a:rPr lang="fr-CA" sz="1700" dirty="0" err="1"/>
              <a:t>could</a:t>
            </a:r>
            <a:r>
              <a:rPr lang="fr-CA" sz="1700" dirty="0"/>
              <a:t> not </a:t>
            </a:r>
            <a:r>
              <a:rPr lang="fr-CA" sz="1700" dirty="0" err="1"/>
              <a:t>reach</a:t>
            </a:r>
            <a:r>
              <a:rPr lang="fr-CA" sz="1700" dirty="0"/>
              <a:t> consensus on a </a:t>
            </a:r>
            <a:r>
              <a:rPr lang="fr-CA" sz="1700" dirty="0" err="1"/>
              <a:t>recommendation</a:t>
            </a:r>
            <a:r>
              <a:rPr lang="fr-CA" sz="1700" dirty="0"/>
              <a:t> to </a:t>
            </a:r>
            <a:r>
              <a:rPr lang="fr-CA" sz="1700" dirty="0" err="1"/>
              <a:t>members</a:t>
            </a:r>
            <a:endParaRPr lang="fr-CA" sz="1700" dirty="0"/>
          </a:p>
          <a:p>
            <a:endParaRPr lang="fr-CA" sz="1700" dirty="0"/>
          </a:p>
          <a:p>
            <a:pPr>
              <a:buFont typeface="Wingdings" panose="05000000000000000000" pitchFamily="2" charset="2"/>
              <a:buChar char="Ø"/>
            </a:pPr>
            <a:r>
              <a:rPr lang="fr-CA" sz="1700" b="1" dirty="0"/>
              <a:t>MA </a:t>
            </a:r>
            <a:r>
              <a:rPr lang="fr-CA" sz="1700" b="1" dirty="0" err="1"/>
              <a:t>Decision</a:t>
            </a:r>
            <a:r>
              <a:rPr lang="fr-CA" sz="1700" b="1" dirty="0"/>
              <a:t>: </a:t>
            </a:r>
            <a:r>
              <a:rPr lang="fr-CA" sz="1700" dirty="0" err="1"/>
              <a:t>Should</a:t>
            </a:r>
            <a:r>
              <a:rPr lang="fr-CA" sz="1700" dirty="0"/>
              <a:t> a new </a:t>
            </a:r>
            <a:r>
              <a:rPr lang="fr-CA" sz="1700" dirty="0" err="1"/>
              <a:t>category</a:t>
            </a:r>
            <a:r>
              <a:rPr lang="fr-CA" sz="1700" dirty="0"/>
              <a:t> </a:t>
            </a:r>
            <a:r>
              <a:rPr lang="fr-CA" sz="1700" dirty="0" err="1"/>
              <a:t>be</a:t>
            </a:r>
            <a:r>
              <a:rPr lang="fr-CA" sz="1700" dirty="0"/>
              <a:t> </a:t>
            </a:r>
            <a:r>
              <a:rPr lang="fr-CA" sz="1700" dirty="0" err="1"/>
              <a:t>created</a:t>
            </a:r>
            <a:r>
              <a:rPr lang="fr-CA" sz="1700" dirty="0"/>
              <a:t> for </a:t>
            </a:r>
            <a:r>
              <a:rPr lang="fr-CA" sz="1700" dirty="0" err="1"/>
              <a:t>private</a:t>
            </a:r>
            <a:r>
              <a:rPr lang="fr-CA" sz="1700" dirty="0"/>
              <a:t> </a:t>
            </a:r>
            <a:r>
              <a:rPr lang="fr-CA" sz="1700" dirty="0" err="1"/>
              <a:t>sector</a:t>
            </a:r>
            <a:r>
              <a:rPr lang="fr-CA" sz="1700" dirty="0"/>
              <a:t> </a:t>
            </a:r>
            <a:r>
              <a:rPr lang="fr-CA" sz="1700" dirty="0" err="1"/>
              <a:t>members</a:t>
            </a:r>
            <a:r>
              <a:rPr lang="fr-CA" sz="1700" dirty="0"/>
              <a:t>?  </a:t>
            </a:r>
          </a:p>
        </p:txBody>
      </p:sp>
    </p:spTree>
    <p:extLst>
      <p:ext uri="{BB962C8B-B14F-4D97-AF65-F5344CB8AC3E}">
        <p14:creationId xmlns:p14="http://schemas.microsoft.com/office/powerpoint/2010/main" val="343174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err="1"/>
              <a:t>Board</a:t>
            </a:r>
            <a:r>
              <a:rPr lang="fr-CA" sz="3600" dirty="0"/>
              <a:t> Structure &amp; </a:t>
            </a:r>
            <a:r>
              <a:rPr lang="fr-CA" sz="3600" dirty="0" err="1"/>
              <a:t>Working</a:t>
            </a:r>
            <a:r>
              <a:rPr lang="fr-CA" sz="3600" dirty="0"/>
              <a:t> </a:t>
            </a:r>
            <a:r>
              <a:rPr lang="fr-CA" sz="3600" dirty="0" err="1"/>
              <a:t>Methods</a:t>
            </a:r>
            <a:br>
              <a:rPr lang="fr-CA" sz="3600" dirty="0"/>
            </a:br>
            <a:r>
              <a:rPr lang="fr-CA" sz="2200" dirty="0"/>
              <a:t>(</a:t>
            </a:r>
            <a:r>
              <a:rPr lang="fr-CA" sz="2200" dirty="0" err="1"/>
              <a:t>Recommendations</a:t>
            </a:r>
            <a:r>
              <a:rPr lang="fr-CA" sz="2200" dirty="0"/>
              <a:t> 9 and 10)</a:t>
            </a:r>
          </a:p>
        </p:txBody>
      </p:sp>
      <p:sp>
        <p:nvSpPr>
          <p:cNvPr id="3" name="Espace réservé du contenu 2"/>
          <p:cNvSpPr>
            <a:spLocks noGrp="1"/>
          </p:cNvSpPr>
          <p:nvPr>
            <p:ph idx="1"/>
          </p:nvPr>
        </p:nvSpPr>
        <p:spPr/>
        <p:txBody>
          <a:bodyPr>
            <a:normAutofit/>
          </a:bodyPr>
          <a:lstStyle/>
          <a:p>
            <a:r>
              <a:rPr lang="fr-CA" sz="2000" dirty="0"/>
              <a:t>A </a:t>
            </a:r>
            <a:r>
              <a:rPr lang="fr-CA" sz="2000" dirty="0" err="1"/>
              <a:t>larger</a:t>
            </a:r>
            <a:r>
              <a:rPr lang="fr-CA" sz="2000" dirty="0"/>
              <a:t> and more diverse </a:t>
            </a:r>
            <a:r>
              <a:rPr lang="fr-CA" sz="2000" dirty="0" err="1"/>
              <a:t>Board</a:t>
            </a:r>
            <a:r>
              <a:rPr lang="fr-CA" sz="2000" dirty="0"/>
              <a:t> </a:t>
            </a:r>
            <a:r>
              <a:rPr lang="fr-CA" sz="2000" dirty="0" err="1"/>
              <a:t>may</a:t>
            </a:r>
            <a:r>
              <a:rPr lang="fr-CA" sz="2000" dirty="0"/>
              <a:t> </a:t>
            </a:r>
            <a:r>
              <a:rPr lang="fr-CA" sz="2000" dirty="0" err="1"/>
              <a:t>be</a:t>
            </a:r>
            <a:r>
              <a:rPr lang="fr-CA" sz="2000" dirty="0"/>
              <a:t> </a:t>
            </a:r>
            <a:r>
              <a:rPr lang="fr-CA" sz="2000" dirty="0" err="1"/>
              <a:t>beneficial</a:t>
            </a:r>
            <a:r>
              <a:rPr lang="fr-CA" sz="2000" dirty="0"/>
              <a:t> to </a:t>
            </a:r>
            <a:r>
              <a:rPr lang="fr-CA" sz="2000" dirty="0" err="1"/>
              <a:t>provide</a:t>
            </a:r>
            <a:r>
              <a:rPr lang="fr-CA" sz="2000" dirty="0"/>
              <a:t> </a:t>
            </a:r>
            <a:r>
              <a:rPr lang="fr-CA" sz="2000" dirty="0" err="1"/>
              <a:t>adequate</a:t>
            </a:r>
            <a:r>
              <a:rPr lang="fr-CA" sz="2000" dirty="0"/>
              <a:t> </a:t>
            </a:r>
            <a:r>
              <a:rPr lang="fr-CA" sz="2000" dirty="0" err="1"/>
              <a:t>oversight</a:t>
            </a:r>
            <a:r>
              <a:rPr lang="fr-CA" sz="2000" dirty="0"/>
              <a:t> and direction to the IATI </a:t>
            </a:r>
            <a:r>
              <a:rPr lang="fr-CA" sz="2000" dirty="0" err="1"/>
              <a:t>Secretariat</a:t>
            </a:r>
            <a:endParaRPr lang="fr-CA" sz="2000" dirty="0"/>
          </a:p>
          <a:p>
            <a:pPr lvl="1">
              <a:buFont typeface="Arial" panose="020B0604020202020204" pitchFamily="34" charset="0"/>
              <a:buChar char="•"/>
            </a:pPr>
            <a:r>
              <a:rPr lang="fr-CA" sz="2000" dirty="0"/>
              <a:t>This </a:t>
            </a:r>
            <a:r>
              <a:rPr lang="fr-CA" sz="2000" dirty="0" err="1"/>
              <a:t>may</a:t>
            </a:r>
            <a:r>
              <a:rPr lang="fr-CA" sz="2000" dirty="0"/>
              <a:t> </a:t>
            </a:r>
            <a:r>
              <a:rPr lang="fr-CA" sz="2000" dirty="0" err="1"/>
              <a:t>be</a:t>
            </a:r>
            <a:r>
              <a:rPr lang="fr-CA" sz="2000" dirty="0"/>
              <a:t> </a:t>
            </a:r>
            <a:r>
              <a:rPr lang="fr-CA" sz="2000" dirty="0" err="1"/>
              <a:t>especially</a:t>
            </a:r>
            <a:r>
              <a:rPr lang="fr-CA" sz="2000" dirty="0"/>
              <a:t> </a:t>
            </a:r>
            <a:r>
              <a:rPr lang="fr-CA" sz="2000" dirty="0" err="1"/>
              <a:t>true</a:t>
            </a:r>
            <a:r>
              <a:rPr lang="fr-CA" sz="2000" dirty="0"/>
              <a:t> for an </a:t>
            </a:r>
            <a:r>
              <a:rPr lang="fr-CA" sz="2000" dirty="0" err="1"/>
              <a:t>independent</a:t>
            </a:r>
            <a:r>
              <a:rPr lang="fr-CA" sz="2000" dirty="0"/>
              <a:t> </a:t>
            </a:r>
            <a:r>
              <a:rPr lang="fr-CA" sz="2000" dirty="0" err="1"/>
              <a:t>secretariat</a:t>
            </a:r>
            <a:endParaRPr lang="fr-CA" sz="2000" dirty="0"/>
          </a:p>
          <a:p>
            <a:pPr lvl="1">
              <a:buFont typeface="Arial" panose="020B0604020202020204" pitchFamily="34" charset="0"/>
              <a:buChar char="•"/>
            </a:pPr>
            <a:endParaRPr lang="fr-CA" sz="2000" dirty="0"/>
          </a:p>
          <a:p>
            <a:r>
              <a:rPr lang="fr-CA" sz="2000" dirty="0"/>
              <a:t>A </a:t>
            </a:r>
            <a:r>
              <a:rPr lang="fr-CA" sz="2000" dirty="0" err="1"/>
              <a:t>larger</a:t>
            </a:r>
            <a:r>
              <a:rPr lang="fr-CA" sz="2000" dirty="0"/>
              <a:t> </a:t>
            </a:r>
            <a:r>
              <a:rPr lang="fr-CA" sz="2000" dirty="0" err="1"/>
              <a:t>Board</a:t>
            </a:r>
            <a:r>
              <a:rPr lang="fr-CA" sz="2000" dirty="0"/>
              <a:t> </a:t>
            </a:r>
            <a:r>
              <a:rPr lang="fr-CA" sz="2000" dirty="0" err="1"/>
              <a:t>may</a:t>
            </a:r>
            <a:r>
              <a:rPr lang="fr-CA" sz="2000" dirty="0"/>
              <a:t> </a:t>
            </a:r>
            <a:r>
              <a:rPr lang="fr-CA" sz="2000" dirty="0" err="1"/>
              <a:t>require</a:t>
            </a:r>
            <a:r>
              <a:rPr lang="fr-CA" sz="2000" dirty="0"/>
              <a:t> more </a:t>
            </a:r>
            <a:r>
              <a:rPr lang="fr-CA" sz="2000" dirty="0" err="1"/>
              <a:t>formal</a:t>
            </a:r>
            <a:r>
              <a:rPr lang="fr-CA" sz="2000" dirty="0"/>
              <a:t> </a:t>
            </a:r>
            <a:r>
              <a:rPr lang="fr-CA" sz="2000" dirty="0" err="1"/>
              <a:t>decision-making</a:t>
            </a:r>
            <a:r>
              <a:rPr lang="fr-CA" sz="2000" dirty="0"/>
              <a:t> </a:t>
            </a:r>
            <a:r>
              <a:rPr lang="fr-CA" sz="2000" dirty="0" err="1"/>
              <a:t>processes</a:t>
            </a:r>
            <a:endParaRPr lang="fr-CA" sz="2000" dirty="0"/>
          </a:p>
          <a:p>
            <a:endParaRPr lang="fr-CA" sz="2000" dirty="0"/>
          </a:p>
          <a:p>
            <a:r>
              <a:rPr lang="fr-CA" sz="2000" dirty="0"/>
              <a:t>The </a:t>
            </a:r>
            <a:r>
              <a:rPr lang="fr-CA" sz="2000" dirty="0" err="1"/>
              <a:t>Board</a:t>
            </a:r>
            <a:r>
              <a:rPr lang="fr-CA" sz="2000" dirty="0"/>
              <a:t> </a:t>
            </a:r>
            <a:r>
              <a:rPr lang="fr-CA" sz="2000" dirty="0" err="1"/>
              <a:t>agrees</a:t>
            </a:r>
            <a:r>
              <a:rPr lang="fr-CA" sz="2000" dirty="0"/>
              <a:t> in </a:t>
            </a:r>
            <a:r>
              <a:rPr lang="fr-CA" sz="2000" dirty="0" err="1"/>
              <a:t>principle</a:t>
            </a:r>
            <a:r>
              <a:rPr lang="fr-CA" sz="2000" dirty="0"/>
              <a:t>, but </a:t>
            </a:r>
            <a:r>
              <a:rPr lang="fr-CA" sz="2000" dirty="0" err="1"/>
              <a:t>believes</a:t>
            </a:r>
            <a:r>
              <a:rPr lang="fr-CA" sz="2000" dirty="0"/>
              <a:t> </a:t>
            </a:r>
            <a:r>
              <a:rPr lang="fr-CA" sz="2000" dirty="0" err="1"/>
              <a:t>that</a:t>
            </a:r>
            <a:r>
              <a:rPr lang="fr-CA" sz="2000" dirty="0"/>
              <a:t> </a:t>
            </a:r>
            <a:r>
              <a:rPr lang="fr-CA" sz="2000" dirty="0" err="1"/>
              <a:t>decisions</a:t>
            </a:r>
            <a:r>
              <a:rPr lang="fr-CA" sz="2000" dirty="0"/>
              <a:t> on </a:t>
            </a:r>
            <a:r>
              <a:rPr lang="fr-CA" sz="2000" dirty="0" err="1"/>
              <a:t>these</a:t>
            </a:r>
            <a:r>
              <a:rPr lang="fr-CA" sz="2000" dirty="0"/>
              <a:t> points </a:t>
            </a:r>
            <a:r>
              <a:rPr lang="fr-CA" sz="2000" dirty="0" err="1"/>
              <a:t>should</a:t>
            </a:r>
            <a:r>
              <a:rPr lang="fr-CA" sz="2000" dirty="0"/>
              <a:t> </a:t>
            </a:r>
            <a:r>
              <a:rPr lang="fr-CA" sz="2000" dirty="0" err="1"/>
              <a:t>be</a:t>
            </a:r>
            <a:r>
              <a:rPr lang="fr-CA" sz="2000" dirty="0"/>
              <a:t> </a:t>
            </a:r>
            <a:r>
              <a:rPr lang="fr-CA" sz="2000" dirty="0" err="1"/>
              <a:t>defered</a:t>
            </a:r>
            <a:r>
              <a:rPr lang="fr-CA" sz="2000" dirty="0"/>
              <a:t> </a:t>
            </a:r>
            <a:r>
              <a:rPr lang="fr-CA" sz="2000" dirty="0" err="1"/>
              <a:t>until</a:t>
            </a:r>
            <a:r>
              <a:rPr lang="fr-CA" sz="2000" dirty="0"/>
              <a:t> </a:t>
            </a:r>
            <a:r>
              <a:rPr lang="fr-CA" sz="2000" dirty="0" err="1"/>
              <a:t>other</a:t>
            </a:r>
            <a:r>
              <a:rPr lang="fr-CA" sz="2000" dirty="0"/>
              <a:t> </a:t>
            </a:r>
            <a:r>
              <a:rPr lang="fr-CA" sz="2000" dirty="0" err="1"/>
              <a:t>decisions</a:t>
            </a:r>
            <a:r>
              <a:rPr lang="fr-CA" sz="2000" dirty="0"/>
              <a:t> (</a:t>
            </a:r>
            <a:r>
              <a:rPr lang="fr-CA" sz="2000" dirty="0" err="1"/>
              <a:t>especially</a:t>
            </a:r>
            <a:r>
              <a:rPr lang="fr-CA" sz="2000" dirty="0"/>
              <a:t> on the </a:t>
            </a:r>
            <a:r>
              <a:rPr lang="fr-CA" sz="2000" dirty="0" err="1"/>
              <a:t>hosting</a:t>
            </a:r>
            <a:r>
              <a:rPr lang="fr-CA" sz="2000" dirty="0"/>
              <a:t> model) are made</a:t>
            </a:r>
          </a:p>
          <a:p>
            <a:endParaRPr lang="fr-CA" sz="2000" dirty="0"/>
          </a:p>
          <a:p>
            <a:pPr>
              <a:buFont typeface="Wingdings" panose="05000000000000000000" pitchFamily="2" charset="2"/>
              <a:buChar char="Ø"/>
            </a:pPr>
            <a:r>
              <a:rPr lang="fr-CA" sz="2000" b="1" dirty="0"/>
              <a:t>MA </a:t>
            </a:r>
            <a:r>
              <a:rPr lang="fr-CA" sz="2000" b="1" dirty="0" err="1"/>
              <a:t>Decision</a:t>
            </a:r>
            <a:r>
              <a:rPr lang="fr-CA" sz="2000" b="1" dirty="0"/>
              <a:t>: </a:t>
            </a:r>
            <a:r>
              <a:rPr lang="fr-CA" sz="2000" dirty="0"/>
              <a:t>No </a:t>
            </a:r>
            <a:r>
              <a:rPr lang="fr-CA" sz="2000" dirty="0" err="1"/>
              <a:t>decision</a:t>
            </a:r>
            <a:r>
              <a:rPr lang="fr-CA" sz="2000" dirty="0"/>
              <a:t> </a:t>
            </a:r>
            <a:r>
              <a:rPr lang="fr-CA" sz="2000" dirty="0" err="1"/>
              <a:t>recommended</a:t>
            </a:r>
            <a:r>
              <a:rPr lang="fr-CA" sz="2000" dirty="0"/>
              <a:t> by </a:t>
            </a:r>
            <a:r>
              <a:rPr lang="fr-CA" sz="2000" dirty="0" err="1"/>
              <a:t>members</a:t>
            </a:r>
            <a:r>
              <a:rPr lang="fr-CA" sz="2000" dirty="0"/>
              <a:t> at </a:t>
            </a:r>
            <a:r>
              <a:rPr lang="fr-CA" sz="2000" dirty="0" err="1"/>
              <a:t>this</a:t>
            </a:r>
            <a:r>
              <a:rPr lang="fr-CA" sz="2000" dirty="0"/>
              <a:t> point (</a:t>
            </a:r>
            <a:r>
              <a:rPr lang="fr-CA" sz="2000" dirty="0" err="1"/>
              <a:t>though</a:t>
            </a:r>
            <a:r>
              <a:rPr lang="fr-CA" sz="2000" dirty="0"/>
              <a:t> possible). The </a:t>
            </a:r>
            <a:r>
              <a:rPr lang="fr-CA" sz="2000" dirty="0" err="1"/>
              <a:t>Board</a:t>
            </a:r>
            <a:r>
              <a:rPr lang="fr-CA" sz="2000" dirty="0"/>
              <a:t> </a:t>
            </a:r>
            <a:r>
              <a:rPr lang="fr-CA" sz="2000" dirty="0" err="1"/>
              <a:t>will</a:t>
            </a:r>
            <a:r>
              <a:rPr lang="fr-CA" sz="2000" dirty="0"/>
              <a:t> </a:t>
            </a:r>
            <a:r>
              <a:rPr lang="fr-CA" sz="2000" dirty="0" err="1"/>
              <a:t>consider</a:t>
            </a:r>
            <a:r>
              <a:rPr lang="fr-CA" sz="2000" dirty="0"/>
              <a:t> </a:t>
            </a:r>
            <a:r>
              <a:rPr lang="fr-CA" sz="2000" dirty="0" err="1"/>
              <a:t>potential</a:t>
            </a:r>
            <a:r>
              <a:rPr lang="fr-CA" sz="2000" dirty="0"/>
              <a:t> </a:t>
            </a:r>
            <a:r>
              <a:rPr lang="fr-CA" sz="2000" dirty="0" err="1"/>
              <a:t>further</a:t>
            </a:r>
            <a:r>
              <a:rPr lang="fr-CA" sz="2000" dirty="0"/>
              <a:t> action </a:t>
            </a:r>
            <a:r>
              <a:rPr lang="fr-CA" sz="2000" dirty="0" err="1"/>
              <a:t>based</a:t>
            </a:r>
            <a:r>
              <a:rPr lang="fr-CA" sz="2000" dirty="0"/>
              <a:t> on the </a:t>
            </a:r>
            <a:r>
              <a:rPr lang="fr-CA" sz="2000" dirty="0" err="1"/>
              <a:t>working</a:t>
            </a:r>
            <a:r>
              <a:rPr lang="fr-CA" sz="2000" dirty="0"/>
              <a:t> group </a:t>
            </a:r>
            <a:r>
              <a:rPr lang="fr-CA" sz="2000" dirty="0" err="1"/>
              <a:t>recommendations</a:t>
            </a:r>
            <a:r>
              <a:rPr lang="fr-CA" sz="2000" dirty="0"/>
              <a:t> on </a:t>
            </a:r>
            <a:r>
              <a:rPr lang="fr-CA" sz="2000" dirty="0" err="1"/>
              <a:t>hosting</a:t>
            </a:r>
            <a:r>
              <a:rPr lang="fr-CA" sz="2000" dirty="0"/>
              <a:t>.</a:t>
            </a:r>
          </a:p>
        </p:txBody>
      </p:sp>
    </p:spTree>
    <p:extLst>
      <p:ext uri="{BB962C8B-B14F-4D97-AF65-F5344CB8AC3E}">
        <p14:creationId xmlns:p14="http://schemas.microsoft.com/office/powerpoint/2010/main" val="637792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36104"/>
          </a:xfrm>
        </p:spPr>
        <p:txBody>
          <a:bodyPr>
            <a:normAutofit/>
          </a:bodyPr>
          <a:lstStyle/>
          <a:p>
            <a:r>
              <a:rPr lang="fr-CA" sz="3600" dirty="0" err="1"/>
              <a:t>Way</a:t>
            </a:r>
            <a:r>
              <a:rPr lang="fr-CA" sz="3600" dirty="0"/>
              <a:t> </a:t>
            </a:r>
            <a:r>
              <a:rPr lang="fr-CA" sz="3600" dirty="0" err="1"/>
              <a:t>Forward</a:t>
            </a:r>
            <a:endParaRPr lang="fr-CA" sz="3600" dirty="0"/>
          </a:p>
        </p:txBody>
      </p:sp>
      <p:sp>
        <p:nvSpPr>
          <p:cNvPr id="3" name="Espace réservé du contenu 2"/>
          <p:cNvSpPr>
            <a:spLocks noGrp="1"/>
          </p:cNvSpPr>
          <p:nvPr>
            <p:ph idx="1"/>
          </p:nvPr>
        </p:nvSpPr>
        <p:spPr>
          <a:xfrm>
            <a:off x="457200" y="1052736"/>
            <a:ext cx="8229600" cy="5040560"/>
          </a:xfrm>
        </p:spPr>
        <p:txBody>
          <a:bodyPr>
            <a:noAutofit/>
          </a:bodyPr>
          <a:lstStyle/>
          <a:p>
            <a:r>
              <a:rPr lang="fr-CA" sz="2000" dirty="0"/>
              <a:t>The transition </a:t>
            </a:r>
            <a:r>
              <a:rPr lang="fr-CA" sz="2000" dirty="0" err="1"/>
              <a:t>process</a:t>
            </a:r>
            <a:r>
              <a:rPr lang="fr-CA" sz="2000" dirty="0"/>
              <a:t> to new </a:t>
            </a:r>
            <a:r>
              <a:rPr lang="fr-CA" sz="2000" dirty="0" err="1"/>
              <a:t>institutional</a:t>
            </a:r>
            <a:r>
              <a:rPr lang="fr-CA" sz="2000" dirty="0"/>
              <a:t> arrangements </a:t>
            </a:r>
            <a:r>
              <a:rPr lang="fr-CA" sz="2000" dirty="0" err="1"/>
              <a:t>would</a:t>
            </a:r>
            <a:r>
              <a:rPr lang="fr-CA" sz="2000" dirty="0"/>
              <a:t> </a:t>
            </a:r>
            <a:r>
              <a:rPr lang="fr-CA" sz="2000" dirty="0" err="1"/>
              <a:t>vary</a:t>
            </a:r>
            <a:r>
              <a:rPr lang="fr-CA" sz="2000" dirty="0"/>
              <a:t> </a:t>
            </a:r>
            <a:r>
              <a:rPr lang="fr-CA" sz="2000" dirty="0" err="1"/>
              <a:t>depending</a:t>
            </a:r>
            <a:r>
              <a:rPr lang="fr-CA" sz="2000" dirty="0"/>
              <a:t> on </a:t>
            </a:r>
            <a:r>
              <a:rPr lang="fr-CA" sz="2000" dirty="0" err="1"/>
              <a:t>secretariat</a:t>
            </a:r>
            <a:r>
              <a:rPr lang="fr-CA" sz="2000" dirty="0"/>
              <a:t> model </a:t>
            </a:r>
            <a:r>
              <a:rPr lang="fr-CA" sz="2000" dirty="0" err="1"/>
              <a:t>chosen</a:t>
            </a:r>
            <a:r>
              <a:rPr lang="fr-CA" sz="2000" dirty="0"/>
              <a:t>. For instance: </a:t>
            </a:r>
          </a:p>
          <a:p>
            <a:pPr marL="0" indent="0">
              <a:buNone/>
            </a:pPr>
            <a:endParaRPr lang="fr-CA" sz="2000" dirty="0"/>
          </a:p>
          <a:p>
            <a:pPr lvl="1">
              <a:buFont typeface="Arial" panose="020B0604020202020204" pitchFamily="34" charset="0"/>
              <a:buChar char="•"/>
            </a:pPr>
            <a:r>
              <a:rPr lang="fr-CA" sz="2000" dirty="0"/>
              <a:t>Options 1 and 2 </a:t>
            </a:r>
            <a:r>
              <a:rPr lang="fr-CA" sz="2000" dirty="0" err="1"/>
              <a:t>involve</a:t>
            </a:r>
            <a:r>
              <a:rPr lang="fr-CA" sz="2000" dirty="0"/>
              <a:t> </a:t>
            </a:r>
            <a:r>
              <a:rPr lang="fr-CA" sz="2000" dirty="0" err="1"/>
              <a:t>negoting</a:t>
            </a:r>
            <a:r>
              <a:rPr lang="fr-CA" sz="2000" dirty="0"/>
              <a:t> </a:t>
            </a:r>
            <a:r>
              <a:rPr lang="fr-CA" sz="2000" dirty="0" err="1"/>
              <a:t>terms</a:t>
            </a:r>
            <a:r>
              <a:rPr lang="fr-CA" sz="2000" dirty="0"/>
              <a:t> </a:t>
            </a:r>
            <a:r>
              <a:rPr lang="fr-CA" sz="2000" dirty="0" err="1"/>
              <a:t>with</a:t>
            </a:r>
            <a:r>
              <a:rPr lang="fr-CA" sz="2000" dirty="0"/>
              <a:t> the host </a:t>
            </a:r>
            <a:r>
              <a:rPr lang="fr-CA" sz="2000" dirty="0" err="1"/>
              <a:t>organization</a:t>
            </a:r>
            <a:r>
              <a:rPr lang="fr-CA" sz="2000" dirty="0"/>
              <a:t>  for </a:t>
            </a:r>
            <a:r>
              <a:rPr lang="fr-CA" sz="2000" dirty="0" err="1"/>
              <a:t>e.g</a:t>
            </a:r>
            <a:r>
              <a:rPr lang="fr-CA" sz="2000" dirty="0"/>
              <a:t>. </a:t>
            </a:r>
            <a:r>
              <a:rPr lang="fr-CA" sz="2000" dirty="0" err="1"/>
              <a:t>cost</a:t>
            </a:r>
            <a:r>
              <a:rPr lang="fr-CA" sz="2000" dirty="0"/>
              <a:t>-sharing, </a:t>
            </a:r>
            <a:r>
              <a:rPr lang="fr-CA" sz="2000" dirty="0" err="1"/>
              <a:t>independence</a:t>
            </a:r>
            <a:r>
              <a:rPr lang="fr-CA" sz="2000" dirty="0"/>
              <a:t> of the </a:t>
            </a:r>
            <a:r>
              <a:rPr lang="fr-CA" sz="2000" dirty="0" err="1"/>
              <a:t>secretariat</a:t>
            </a:r>
            <a:r>
              <a:rPr lang="fr-CA" sz="2000" dirty="0"/>
              <a:t> </a:t>
            </a:r>
            <a:r>
              <a:rPr lang="fr-CA" sz="2000" dirty="0" err="1"/>
              <a:t>accountability</a:t>
            </a:r>
            <a:r>
              <a:rPr lang="fr-CA" sz="2000" dirty="0"/>
              <a:t> of </a:t>
            </a:r>
            <a:r>
              <a:rPr lang="fr-CA" sz="2000" dirty="0" err="1"/>
              <a:t>its</a:t>
            </a:r>
            <a:r>
              <a:rPr lang="fr-CA" sz="2000" dirty="0"/>
              <a:t> management staff, </a:t>
            </a:r>
            <a:r>
              <a:rPr lang="fr-CA" sz="2000" dirty="0" err="1"/>
              <a:t>integration</a:t>
            </a:r>
            <a:r>
              <a:rPr lang="fr-CA" sz="2000" dirty="0"/>
              <a:t> of </a:t>
            </a:r>
            <a:r>
              <a:rPr lang="fr-CA" sz="2000" dirty="0" err="1"/>
              <a:t>technical</a:t>
            </a:r>
            <a:r>
              <a:rPr lang="fr-CA" sz="2000" dirty="0"/>
              <a:t> </a:t>
            </a:r>
            <a:r>
              <a:rPr lang="fr-CA" sz="2000" dirty="0" err="1"/>
              <a:t>functions</a:t>
            </a:r>
            <a:r>
              <a:rPr lang="fr-CA" sz="2000" dirty="0"/>
              <a:t> in the host </a:t>
            </a:r>
            <a:r>
              <a:rPr lang="fr-CA" sz="2000" dirty="0" err="1"/>
              <a:t>organization</a:t>
            </a:r>
            <a:r>
              <a:rPr lang="fr-CA" sz="2000" dirty="0"/>
              <a:t>, etc. </a:t>
            </a:r>
          </a:p>
          <a:p>
            <a:pPr marL="457200" lvl="1" indent="0">
              <a:buNone/>
            </a:pPr>
            <a:endParaRPr lang="fr-CA" sz="2000" dirty="0"/>
          </a:p>
          <a:p>
            <a:pPr lvl="1">
              <a:buFont typeface="Arial" panose="020B0604020202020204" pitchFamily="34" charset="0"/>
              <a:buChar char="•"/>
            </a:pPr>
            <a:r>
              <a:rPr lang="fr-CA" sz="2000" dirty="0"/>
              <a:t>Option 3 </a:t>
            </a:r>
            <a:r>
              <a:rPr lang="fr-CA" sz="2000" dirty="0" err="1"/>
              <a:t>involves</a:t>
            </a:r>
            <a:r>
              <a:rPr lang="fr-CA" sz="2000" dirty="0"/>
              <a:t> </a:t>
            </a:r>
            <a:r>
              <a:rPr lang="fr-CA" sz="2000" dirty="0" err="1"/>
              <a:t>choosing</a:t>
            </a:r>
            <a:r>
              <a:rPr lang="fr-CA" sz="2000" dirty="0"/>
              <a:t> a location, </a:t>
            </a:r>
            <a:r>
              <a:rPr lang="fr-CA" sz="2000" dirty="0" err="1"/>
              <a:t>creating</a:t>
            </a:r>
            <a:r>
              <a:rPr lang="fr-CA" sz="2000" dirty="0"/>
              <a:t> a </a:t>
            </a:r>
            <a:r>
              <a:rPr lang="fr-CA" sz="2000" dirty="0" err="1"/>
              <a:t>legal</a:t>
            </a:r>
            <a:r>
              <a:rPr lang="fr-CA" sz="2000" dirty="0"/>
              <a:t> </a:t>
            </a:r>
            <a:r>
              <a:rPr lang="fr-CA" sz="2000" dirty="0" err="1"/>
              <a:t>entity</a:t>
            </a:r>
            <a:r>
              <a:rPr lang="fr-CA" sz="2000" dirty="0"/>
              <a:t>, </a:t>
            </a:r>
            <a:r>
              <a:rPr lang="fr-CA" sz="2000" dirty="0" err="1"/>
              <a:t>hiring</a:t>
            </a:r>
            <a:r>
              <a:rPr lang="fr-CA" sz="2000" dirty="0"/>
              <a:t> an </a:t>
            </a:r>
            <a:r>
              <a:rPr lang="fr-CA" sz="2000" dirty="0" err="1"/>
              <a:t>Executive</a:t>
            </a:r>
            <a:r>
              <a:rPr lang="fr-CA" sz="2000" dirty="0"/>
              <a:t> </a:t>
            </a:r>
            <a:r>
              <a:rPr lang="fr-CA" sz="2000" dirty="0" err="1"/>
              <a:t>Director</a:t>
            </a:r>
            <a:r>
              <a:rPr lang="fr-CA" sz="2000" dirty="0"/>
              <a:t> and </a:t>
            </a:r>
            <a:r>
              <a:rPr lang="fr-CA" sz="2000" dirty="0" err="1"/>
              <a:t>creating</a:t>
            </a:r>
            <a:r>
              <a:rPr lang="fr-CA" sz="2000" dirty="0"/>
              <a:t> the </a:t>
            </a:r>
            <a:r>
              <a:rPr lang="fr-CA" sz="2000" dirty="0" err="1"/>
              <a:t>organizational</a:t>
            </a:r>
            <a:r>
              <a:rPr lang="fr-CA" sz="2000" dirty="0"/>
              <a:t> structure. </a:t>
            </a:r>
          </a:p>
          <a:p>
            <a:pPr marL="457200" lvl="1" indent="0">
              <a:buNone/>
            </a:pPr>
            <a:endParaRPr lang="fr-CA" sz="2000" dirty="0"/>
          </a:p>
          <a:p>
            <a:pPr lvl="1">
              <a:buFont typeface="Arial" panose="020B0604020202020204" pitchFamily="34" charset="0"/>
              <a:buChar char="•"/>
            </a:pPr>
            <a:r>
              <a:rPr lang="fr-CA" sz="2000" dirty="0"/>
              <a:t>Option 4 </a:t>
            </a:r>
            <a:r>
              <a:rPr lang="fr-CA" sz="2000" dirty="0" err="1"/>
              <a:t>involves</a:t>
            </a:r>
            <a:r>
              <a:rPr lang="fr-CA" sz="2000" dirty="0"/>
              <a:t> a </a:t>
            </a:r>
            <a:r>
              <a:rPr lang="fr-CA" sz="2000" dirty="0" err="1"/>
              <a:t>request</a:t>
            </a:r>
            <a:r>
              <a:rPr lang="fr-CA" sz="2000" dirty="0"/>
              <a:t> for </a:t>
            </a:r>
            <a:r>
              <a:rPr lang="fr-CA" sz="2000" dirty="0" err="1"/>
              <a:t>proposal</a:t>
            </a:r>
            <a:r>
              <a:rPr lang="fr-CA" sz="2000" dirty="0"/>
              <a:t> to </a:t>
            </a:r>
            <a:r>
              <a:rPr lang="fr-CA" sz="2000" dirty="0" err="1"/>
              <a:t>choose</a:t>
            </a:r>
            <a:r>
              <a:rPr lang="fr-CA" sz="2000" dirty="0"/>
              <a:t> a support </a:t>
            </a:r>
            <a:r>
              <a:rPr lang="fr-CA" sz="2000" dirty="0" err="1"/>
              <a:t>platform</a:t>
            </a:r>
            <a:r>
              <a:rPr lang="fr-CA" sz="2000" dirty="0"/>
              <a:t>, in addition to </a:t>
            </a:r>
            <a:r>
              <a:rPr lang="fr-CA" sz="2000" dirty="0" err="1"/>
              <a:t>hiring</a:t>
            </a:r>
            <a:r>
              <a:rPr lang="fr-CA" sz="2000" dirty="0"/>
              <a:t> an </a:t>
            </a:r>
            <a:r>
              <a:rPr lang="fr-CA" sz="2000" dirty="0" err="1"/>
              <a:t>Executive</a:t>
            </a:r>
            <a:r>
              <a:rPr lang="fr-CA" sz="2000" dirty="0"/>
              <a:t> </a:t>
            </a:r>
            <a:r>
              <a:rPr lang="fr-CA" sz="2000" dirty="0" err="1"/>
              <a:t>Director</a:t>
            </a:r>
            <a:r>
              <a:rPr lang="fr-CA" sz="2000" dirty="0"/>
              <a:t>, but </a:t>
            </a:r>
            <a:r>
              <a:rPr lang="fr-CA" sz="2000" dirty="0" err="1"/>
              <a:t>less</a:t>
            </a:r>
            <a:r>
              <a:rPr lang="fr-CA" sz="2000" dirty="0"/>
              <a:t>  </a:t>
            </a:r>
            <a:r>
              <a:rPr lang="fr-CA" sz="2000" dirty="0" err="1"/>
              <a:t>work</a:t>
            </a:r>
            <a:r>
              <a:rPr lang="fr-CA" sz="2000" dirty="0"/>
              <a:t> in </a:t>
            </a:r>
            <a:r>
              <a:rPr lang="fr-CA" sz="2000" dirty="0" err="1"/>
              <a:t>creating</a:t>
            </a:r>
            <a:r>
              <a:rPr lang="fr-CA" sz="2000" dirty="0"/>
              <a:t> the </a:t>
            </a:r>
            <a:r>
              <a:rPr lang="fr-CA" sz="2000" dirty="0" err="1"/>
              <a:t>organizational</a:t>
            </a:r>
            <a:r>
              <a:rPr lang="fr-CA" sz="2000" dirty="0"/>
              <a:t> structure. </a:t>
            </a:r>
          </a:p>
          <a:p>
            <a:pPr marL="457200" lvl="1" indent="0">
              <a:buNone/>
            </a:pPr>
            <a:endParaRPr lang="fr-CA" sz="2000" dirty="0"/>
          </a:p>
          <a:p>
            <a:pPr lvl="1"/>
            <a:endParaRPr lang="fr-CA" sz="2000" dirty="0"/>
          </a:p>
          <a:p>
            <a:pPr marL="0" indent="0">
              <a:buNone/>
            </a:pPr>
            <a:endParaRPr lang="fr-CA" sz="2000" dirty="0"/>
          </a:p>
          <a:p>
            <a:pPr marL="0" indent="0">
              <a:buNone/>
            </a:pPr>
            <a:endParaRPr lang="fr-CA" sz="2000" dirty="0"/>
          </a:p>
        </p:txBody>
      </p:sp>
    </p:spTree>
    <p:extLst>
      <p:ext uri="{BB962C8B-B14F-4D97-AF65-F5344CB8AC3E}">
        <p14:creationId xmlns:p14="http://schemas.microsoft.com/office/powerpoint/2010/main" val="1926584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36104"/>
          </a:xfrm>
        </p:spPr>
        <p:txBody>
          <a:bodyPr>
            <a:normAutofit/>
          </a:bodyPr>
          <a:lstStyle/>
          <a:p>
            <a:r>
              <a:rPr lang="fr-CA" sz="3600" dirty="0" err="1"/>
              <a:t>Way</a:t>
            </a:r>
            <a:r>
              <a:rPr lang="fr-CA" sz="3600" dirty="0"/>
              <a:t> </a:t>
            </a:r>
            <a:r>
              <a:rPr lang="fr-CA" sz="3600" dirty="0" err="1"/>
              <a:t>Forward</a:t>
            </a:r>
            <a:r>
              <a:rPr lang="fr-CA" sz="3600" dirty="0"/>
              <a:t> (</a:t>
            </a:r>
            <a:r>
              <a:rPr lang="fr-CA" sz="3600" dirty="0" err="1"/>
              <a:t>continued</a:t>
            </a:r>
            <a:r>
              <a:rPr lang="fr-CA" sz="3600" dirty="0"/>
              <a:t>)</a:t>
            </a:r>
          </a:p>
        </p:txBody>
      </p:sp>
      <p:sp>
        <p:nvSpPr>
          <p:cNvPr id="3" name="Espace réservé du contenu 2"/>
          <p:cNvSpPr>
            <a:spLocks noGrp="1"/>
          </p:cNvSpPr>
          <p:nvPr>
            <p:ph idx="1"/>
          </p:nvPr>
        </p:nvSpPr>
        <p:spPr>
          <a:xfrm>
            <a:off x="457200" y="1052736"/>
            <a:ext cx="8229600" cy="5040560"/>
          </a:xfrm>
        </p:spPr>
        <p:txBody>
          <a:bodyPr>
            <a:noAutofit/>
          </a:bodyPr>
          <a:lstStyle/>
          <a:p>
            <a:r>
              <a:rPr lang="fr-CA" sz="2000" dirty="0"/>
              <a:t>In all cases, key </a:t>
            </a:r>
            <a:r>
              <a:rPr lang="fr-CA" sz="2000" dirty="0" err="1"/>
              <a:t>early</a:t>
            </a:r>
            <a:r>
              <a:rPr lang="fr-CA" sz="2000" dirty="0"/>
              <a:t> </a:t>
            </a:r>
            <a:r>
              <a:rPr lang="fr-CA" sz="2000" dirty="0" err="1"/>
              <a:t>milestones</a:t>
            </a:r>
            <a:r>
              <a:rPr lang="fr-CA" sz="2000" dirty="0"/>
              <a:t> </a:t>
            </a:r>
            <a:r>
              <a:rPr lang="fr-CA" sz="2000" dirty="0" err="1"/>
              <a:t>include</a:t>
            </a:r>
            <a:r>
              <a:rPr lang="fr-CA" sz="2000" dirty="0"/>
              <a:t>:</a:t>
            </a:r>
          </a:p>
          <a:p>
            <a:pPr lvl="1">
              <a:buFont typeface="Arial" panose="020B0604020202020204" pitchFamily="34" charset="0"/>
              <a:buChar char="•"/>
            </a:pPr>
            <a:r>
              <a:rPr lang="fr-CA" sz="2000" dirty="0" err="1"/>
              <a:t>Creation</a:t>
            </a:r>
            <a:r>
              <a:rPr lang="fr-CA" sz="2000" dirty="0"/>
              <a:t> of the </a:t>
            </a:r>
            <a:r>
              <a:rPr lang="fr-CA" sz="2000" dirty="0" err="1"/>
              <a:t>working</a:t>
            </a:r>
            <a:r>
              <a:rPr lang="fr-CA" sz="2000" dirty="0"/>
              <a:t> group – </a:t>
            </a:r>
            <a:r>
              <a:rPr lang="fr-CA" sz="2000" dirty="0" err="1"/>
              <a:t>Oct</a:t>
            </a:r>
            <a:r>
              <a:rPr lang="fr-CA" sz="2000" dirty="0"/>
              <a:t> 2017</a:t>
            </a:r>
          </a:p>
          <a:p>
            <a:pPr lvl="1">
              <a:buFont typeface="Arial" panose="020B0604020202020204" pitchFamily="34" charset="0"/>
              <a:buChar char="•"/>
            </a:pPr>
            <a:r>
              <a:rPr lang="fr-CA" sz="2000" dirty="0" err="1"/>
              <a:t>Detailed</a:t>
            </a:r>
            <a:r>
              <a:rPr lang="fr-CA" sz="2000" dirty="0"/>
              <a:t> </a:t>
            </a:r>
            <a:r>
              <a:rPr lang="fr-CA" sz="2000" dirty="0" err="1"/>
              <a:t>costing</a:t>
            </a:r>
            <a:r>
              <a:rPr lang="fr-CA" sz="2000" dirty="0"/>
              <a:t> </a:t>
            </a:r>
            <a:r>
              <a:rPr lang="fr-CA" sz="2000" dirty="0" err="1"/>
              <a:t>assessment</a:t>
            </a:r>
            <a:r>
              <a:rPr lang="fr-CA" sz="2000" dirty="0"/>
              <a:t> of options – </a:t>
            </a:r>
            <a:r>
              <a:rPr lang="fr-CA" sz="2000" dirty="0" err="1"/>
              <a:t>Nov</a:t>
            </a:r>
            <a:r>
              <a:rPr lang="fr-CA" sz="2000" dirty="0"/>
              <a:t> 2017</a:t>
            </a:r>
          </a:p>
          <a:p>
            <a:pPr lvl="1">
              <a:buFont typeface="Arial" panose="020B0604020202020204" pitchFamily="34" charset="0"/>
              <a:buChar char="•"/>
            </a:pPr>
            <a:r>
              <a:rPr lang="fr-CA" sz="2000" dirty="0" err="1"/>
              <a:t>Assessment</a:t>
            </a:r>
            <a:r>
              <a:rPr lang="fr-CA" sz="2000" dirty="0"/>
              <a:t> of </a:t>
            </a:r>
            <a:r>
              <a:rPr lang="fr-CA" sz="2000" dirty="0" err="1"/>
              <a:t>potential</a:t>
            </a:r>
            <a:r>
              <a:rPr lang="fr-CA" sz="2000" dirty="0"/>
              <a:t> locations – </a:t>
            </a:r>
            <a:r>
              <a:rPr lang="fr-CA" sz="2000" dirty="0" err="1"/>
              <a:t>Dec</a:t>
            </a:r>
            <a:r>
              <a:rPr lang="fr-CA" sz="2000" dirty="0"/>
              <a:t> 2017</a:t>
            </a:r>
          </a:p>
          <a:p>
            <a:pPr lvl="1">
              <a:buFont typeface="Arial" panose="020B0604020202020204" pitchFamily="34" charset="0"/>
              <a:buChar char="•"/>
            </a:pPr>
            <a:r>
              <a:rPr lang="fr-CA" sz="2000" dirty="0" err="1"/>
              <a:t>Recommendations</a:t>
            </a:r>
            <a:r>
              <a:rPr lang="fr-CA" sz="2000" dirty="0"/>
              <a:t> to </a:t>
            </a:r>
            <a:r>
              <a:rPr lang="fr-CA" sz="2000" dirty="0" err="1"/>
              <a:t>members</a:t>
            </a:r>
            <a:r>
              <a:rPr lang="fr-CA" sz="2000" dirty="0"/>
              <a:t> – </a:t>
            </a:r>
            <a:r>
              <a:rPr lang="fr-CA" sz="2000" dirty="0" err="1"/>
              <a:t>Dec</a:t>
            </a:r>
            <a:r>
              <a:rPr lang="fr-CA" sz="2000" dirty="0"/>
              <a:t> 2017</a:t>
            </a:r>
          </a:p>
          <a:p>
            <a:pPr lvl="1">
              <a:buFont typeface="Arial" panose="020B0604020202020204" pitchFamily="34" charset="0"/>
              <a:buChar char="•"/>
            </a:pPr>
            <a:r>
              <a:rPr lang="fr-CA" sz="2000" dirty="0" err="1"/>
              <a:t>Members</a:t>
            </a:r>
            <a:r>
              <a:rPr lang="fr-CA" sz="2000" dirty="0"/>
              <a:t> </a:t>
            </a:r>
            <a:r>
              <a:rPr lang="fr-CA" sz="2000" dirty="0" err="1"/>
              <a:t>decision</a:t>
            </a:r>
            <a:r>
              <a:rPr lang="fr-CA" sz="2000" dirty="0"/>
              <a:t> on </a:t>
            </a:r>
            <a:r>
              <a:rPr lang="fr-CA" sz="2000" dirty="0" err="1"/>
              <a:t>hosting</a:t>
            </a:r>
            <a:r>
              <a:rPr lang="fr-CA" sz="2000" dirty="0"/>
              <a:t> and location – Jan 2018</a:t>
            </a:r>
          </a:p>
          <a:p>
            <a:pPr lvl="1">
              <a:buFont typeface="Arial" panose="020B0604020202020204" pitchFamily="34" charset="0"/>
              <a:buChar char="•"/>
            </a:pPr>
            <a:r>
              <a:rPr lang="fr-CA" sz="2000" dirty="0" err="1"/>
              <a:t>Appointment</a:t>
            </a:r>
            <a:r>
              <a:rPr lang="fr-CA" sz="2000" dirty="0"/>
              <a:t> of a transition lead – Jan 2018 </a:t>
            </a:r>
          </a:p>
          <a:p>
            <a:pPr lvl="1">
              <a:buFont typeface="Arial" panose="020B0604020202020204" pitchFamily="34" charset="0"/>
              <a:buChar char="•"/>
            </a:pPr>
            <a:r>
              <a:rPr lang="fr-CA" sz="2000" dirty="0" err="1"/>
              <a:t>Terms</a:t>
            </a:r>
            <a:r>
              <a:rPr lang="fr-CA" sz="2000" dirty="0"/>
              <a:t> of </a:t>
            </a:r>
            <a:r>
              <a:rPr lang="fr-CA" sz="2000" dirty="0" err="1"/>
              <a:t>reference</a:t>
            </a:r>
            <a:r>
              <a:rPr lang="fr-CA" sz="2000" dirty="0"/>
              <a:t> for new </a:t>
            </a:r>
            <a:r>
              <a:rPr lang="fr-CA" sz="2000" dirty="0" err="1"/>
              <a:t>secretariat</a:t>
            </a:r>
            <a:r>
              <a:rPr lang="fr-CA" sz="2000" dirty="0"/>
              <a:t> – </a:t>
            </a:r>
            <a:r>
              <a:rPr lang="fr-CA" sz="2000" dirty="0" err="1"/>
              <a:t>Feb</a:t>
            </a:r>
            <a:r>
              <a:rPr lang="fr-CA" sz="2000" dirty="0"/>
              <a:t> 2018</a:t>
            </a:r>
          </a:p>
          <a:p>
            <a:endParaRPr lang="fr-CA" sz="2000" dirty="0"/>
          </a:p>
          <a:p>
            <a:r>
              <a:rPr lang="fr-CA" sz="2000" dirty="0" err="1"/>
              <a:t>Board</a:t>
            </a:r>
            <a:r>
              <a:rPr lang="fr-CA" sz="2000" dirty="0"/>
              <a:t> </a:t>
            </a:r>
            <a:r>
              <a:rPr lang="fr-CA" sz="2000" dirty="0" err="1"/>
              <a:t>seeks</a:t>
            </a:r>
            <a:r>
              <a:rPr lang="fr-CA" sz="2000" dirty="0"/>
              <a:t> </a:t>
            </a:r>
            <a:r>
              <a:rPr lang="fr-CA" sz="2000" dirty="0" err="1"/>
              <a:t>volunteers</a:t>
            </a:r>
            <a:r>
              <a:rPr lang="fr-CA" sz="2000" dirty="0"/>
              <a:t> and in-</a:t>
            </a:r>
            <a:r>
              <a:rPr lang="fr-CA" sz="2000" dirty="0" err="1"/>
              <a:t>kind</a:t>
            </a:r>
            <a:r>
              <a:rPr lang="fr-CA" sz="2000" dirty="0"/>
              <a:t> support for the </a:t>
            </a:r>
            <a:r>
              <a:rPr lang="fr-CA" sz="2000" dirty="0" err="1"/>
              <a:t>working</a:t>
            </a:r>
            <a:r>
              <a:rPr lang="fr-CA" sz="2000" dirty="0"/>
              <a:t> group</a:t>
            </a:r>
          </a:p>
        </p:txBody>
      </p:sp>
    </p:spTree>
    <p:extLst>
      <p:ext uri="{BB962C8B-B14F-4D97-AF65-F5344CB8AC3E}">
        <p14:creationId xmlns:p14="http://schemas.microsoft.com/office/powerpoint/2010/main" val="793754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err="1"/>
              <a:t>Recap</a:t>
            </a:r>
            <a:r>
              <a:rPr lang="fr-CA" sz="3600" dirty="0"/>
              <a:t> - List of MA </a:t>
            </a:r>
            <a:r>
              <a:rPr lang="fr-CA" sz="3600" dirty="0" err="1"/>
              <a:t>Decisions</a:t>
            </a:r>
            <a:r>
              <a:rPr lang="fr-CA" sz="3600" dirty="0"/>
              <a:t> </a:t>
            </a:r>
            <a:r>
              <a:rPr lang="fr-CA" sz="3600" dirty="0" err="1"/>
              <a:t>Required</a:t>
            </a:r>
            <a:r>
              <a:rPr lang="fr-CA" sz="3600" dirty="0"/>
              <a:t> </a:t>
            </a:r>
          </a:p>
        </p:txBody>
      </p:sp>
      <p:sp>
        <p:nvSpPr>
          <p:cNvPr id="3" name="Espace réservé du contenu 2"/>
          <p:cNvSpPr>
            <a:spLocks noGrp="1"/>
          </p:cNvSpPr>
          <p:nvPr>
            <p:ph idx="1"/>
          </p:nvPr>
        </p:nvSpPr>
        <p:spPr/>
        <p:txBody>
          <a:bodyPr>
            <a:normAutofit/>
          </a:bodyPr>
          <a:lstStyle/>
          <a:p>
            <a:r>
              <a:rPr lang="fr-CA" sz="2000" dirty="0" err="1"/>
              <a:t>Members</a:t>
            </a:r>
            <a:r>
              <a:rPr lang="fr-CA" sz="2000" dirty="0"/>
              <a:t> are </a:t>
            </a:r>
            <a:r>
              <a:rPr lang="fr-CA" sz="2000" dirty="0" err="1"/>
              <a:t>asked</a:t>
            </a:r>
            <a:r>
              <a:rPr lang="fr-CA" sz="2000" dirty="0"/>
              <a:t> to </a:t>
            </a:r>
            <a:r>
              <a:rPr lang="fr-CA" sz="2000" dirty="0" err="1"/>
              <a:t>decide</a:t>
            </a:r>
            <a:r>
              <a:rPr lang="fr-CA" sz="2000" dirty="0"/>
              <a:t> on:</a:t>
            </a:r>
          </a:p>
          <a:p>
            <a:pPr lvl="1">
              <a:buFont typeface="Arial" panose="020B0604020202020204" pitchFamily="34" charset="0"/>
              <a:buChar char="•"/>
            </a:pPr>
            <a:r>
              <a:rPr lang="fr-CA" sz="2000" dirty="0"/>
              <a:t>New </a:t>
            </a:r>
            <a:r>
              <a:rPr lang="fr-CA" sz="2000" dirty="0" err="1"/>
              <a:t>language</a:t>
            </a:r>
            <a:r>
              <a:rPr lang="fr-CA" sz="2000" dirty="0"/>
              <a:t> for </a:t>
            </a:r>
            <a:r>
              <a:rPr lang="fr-CA" sz="2000" dirty="0" err="1"/>
              <a:t>Board</a:t>
            </a:r>
            <a:r>
              <a:rPr lang="fr-CA" sz="2000" dirty="0"/>
              <a:t> Code of </a:t>
            </a:r>
            <a:r>
              <a:rPr lang="fr-CA" sz="2000" dirty="0" err="1"/>
              <a:t>Conduct</a:t>
            </a:r>
            <a:r>
              <a:rPr lang="fr-CA" sz="2000" dirty="0"/>
              <a:t> (#3)</a:t>
            </a:r>
          </a:p>
          <a:p>
            <a:pPr lvl="1">
              <a:buFont typeface="Arial" panose="020B0604020202020204" pitchFamily="34" charset="0"/>
              <a:buChar char="•"/>
            </a:pPr>
            <a:r>
              <a:rPr lang="fr-CA" sz="2000" dirty="0"/>
              <a:t>New </a:t>
            </a:r>
            <a:r>
              <a:rPr lang="fr-CA" sz="2000" dirty="0" err="1"/>
              <a:t>rules</a:t>
            </a:r>
            <a:r>
              <a:rPr lang="fr-CA" sz="2000" dirty="0"/>
              <a:t> for </a:t>
            </a:r>
            <a:r>
              <a:rPr lang="fr-CA" sz="2000" dirty="0" err="1"/>
              <a:t>partner</a:t>
            </a:r>
            <a:r>
              <a:rPr lang="fr-CA" sz="2000" dirty="0"/>
              <a:t> country contributions (#5 and 6)</a:t>
            </a:r>
          </a:p>
          <a:p>
            <a:pPr lvl="1">
              <a:buFont typeface="Arial" panose="020B0604020202020204" pitchFamily="34" charset="0"/>
              <a:buChar char="•"/>
            </a:pPr>
            <a:r>
              <a:rPr lang="fr-CA" sz="2000" dirty="0"/>
              <a:t>Extension of </a:t>
            </a:r>
            <a:r>
              <a:rPr lang="fr-CA" sz="2000" dirty="0" err="1"/>
              <a:t>fee</a:t>
            </a:r>
            <a:r>
              <a:rPr lang="fr-CA" sz="2000" dirty="0"/>
              <a:t> structure (#7) and change to </a:t>
            </a:r>
            <a:r>
              <a:rPr lang="fr-CA" sz="2000" dirty="0" err="1"/>
              <a:t>terminology</a:t>
            </a:r>
            <a:endParaRPr lang="fr-CA" sz="2000" dirty="0"/>
          </a:p>
          <a:p>
            <a:pPr lvl="1">
              <a:buFont typeface="Arial" panose="020B0604020202020204" pitchFamily="34" charset="0"/>
              <a:buChar char="•"/>
            </a:pPr>
            <a:r>
              <a:rPr lang="fr-CA" sz="2000" dirty="0"/>
              <a:t>New </a:t>
            </a:r>
            <a:r>
              <a:rPr lang="fr-CA" sz="2000" dirty="0" err="1"/>
              <a:t>membership</a:t>
            </a:r>
            <a:r>
              <a:rPr lang="fr-CA" sz="2000" dirty="0"/>
              <a:t> </a:t>
            </a:r>
            <a:r>
              <a:rPr lang="fr-CA" sz="2000" dirty="0" err="1"/>
              <a:t>category</a:t>
            </a:r>
            <a:r>
              <a:rPr lang="fr-CA" sz="2000" dirty="0"/>
              <a:t> (#4)</a:t>
            </a:r>
          </a:p>
          <a:p>
            <a:pPr lvl="1">
              <a:buFont typeface="Arial" panose="020B0604020202020204" pitchFamily="34" charset="0"/>
              <a:buChar char="•"/>
            </a:pPr>
            <a:r>
              <a:rPr lang="fr-CA" sz="2000" dirty="0"/>
              <a:t>New </a:t>
            </a:r>
            <a:r>
              <a:rPr lang="fr-CA" sz="2000" dirty="0" err="1"/>
              <a:t>working</a:t>
            </a:r>
            <a:r>
              <a:rPr lang="fr-CA" sz="2000" dirty="0"/>
              <a:t> group on </a:t>
            </a:r>
            <a:r>
              <a:rPr lang="fr-CA" sz="2000" dirty="0" err="1"/>
              <a:t>hosting</a:t>
            </a:r>
            <a:r>
              <a:rPr lang="fr-CA" sz="2000" dirty="0"/>
              <a:t> (and inclusion of </a:t>
            </a:r>
            <a:r>
              <a:rPr lang="fr-CA" sz="2000" dirty="0" err="1"/>
              <a:t>related</a:t>
            </a:r>
            <a:r>
              <a:rPr lang="fr-CA" sz="2000" dirty="0"/>
              <a:t> questions on location, ED, </a:t>
            </a:r>
            <a:r>
              <a:rPr lang="fr-CA" sz="2000" dirty="0" err="1"/>
              <a:t>Board</a:t>
            </a:r>
            <a:r>
              <a:rPr lang="fr-CA" sz="2000" dirty="0"/>
              <a:t> size in </a:t>
            </a:r>
            <a:r>
              <a:rPr lang="fr-CA" sz="2000" dirty="0" err="1"/>
              <a:t>its</a:t>
            </a:r>
            <a:r>
              <a:rPr lang="fr-CA" sz="2000" dirty="0"/>
              <a:t> mandate) </a:t>
            </a:r>
          </a:p>
          <a:p>
            <a:pPr marL="457200" lvl="1" indent="0">
              <a:buNone/>
            </a:pPr>
            <a:endParaRPr lang="fr-CA" sz="2000" dirty="0"/>
          </a:p>
          <a:p>
            <a:r>
              <a:rPr lang="fr-CA" sz="2000" dirty="0" err="1"/>
              <a:t>Members</a:t>
            </a:r>
            <a:r>
              <a:rPr lang="fr-CA" sz="2000" dirty="0"/>
              <a:t> are </a:t>
            </a:r>
            <a:r>
              <a:rPr lang="fr-CA" sz="2000" dirty="0" err="1"/>
              <a:t>also</a:t>
            </a:r>
            <a:r>
              <a:rPr lang="fr-CA" sz="2000" dirty="0"/>
              <a:t> </a:t>
            </a:r>
            <a:r>
              <a:rPr lang="fr-CA" sz="2000" dirty="0" err="1"/>
              <a:t>asked</a:t>
            </a:r>
            <a:r>
              <a:rPr lang="fr-CA" sz="2000" dirty="0"/>
              <a:t> to signal </a:t>
            </a:r>
            <a:r>
              <a:rPr lang="fr-CA" sz="2000" dirty="0" err="1"/>
              <a:t>interest</a:t>
            </a:r>
            <a:r>
              <a:rPr lang="fr-CA" sz="2000" dirty="0"/>
              <a:t> in </a:t>
            </a:r>
            <a:r>
              <a:rPr lang="fr-CA" sz="2000" dirty="0" err="1"/>
              <a:t>joining</a:t>
            </a:r>
            <a:r>
              <a:rPr lang="fr-CA" sz="2000" dirty="0"/>
              <a:t> </a:t>
            </a:r>
            <a:r>
              <a:rPr lang="fr-CA" sz="2000" dirty="0" err="1"/>
              <a:t>working</a:t>
            </a:r>
            <a:r>
              <a:rPr lang="fr-CA" sz="2000" dirty="0"/>
              <a:t> group and/or in </a:t>
            </a:r>
            <a:r>
              <a:rPr lang="fr-CA" sz="2000" dirty="0" err="1"/>
              <a:t>supporting</a:t>
            </a:r>
            <a:r>
              <a:rPr lang="fr-CA" sz="2000" dirty="0"/>
              <a:t> </a:t>
            </a:r>
            <a:r>
              <a:rPr lang="fr-CA" sz="2000" dirty="0" err="1"/>
              <a:t>its</a:t>
            </a:r>
            <a:r>
              <a:rPr lang="fr-CA" sz="2000" dirty="0"/>
              <a:t> </a:t>
            </a:r>
            <a:r>
              <a:rPr lang="fr-CA" sz="2000" dirty="0" err="1"/>
              <a:t>work</a:t>
            </a:r>
            <a:endParaRPr lang="fr-CA" sz="2000" dirty="0"/>
          </a:p>
          <a:p>
            <a:endParaRPr lang="fr-CA" dirty="0"/>
          </a:p>
          <a:p>
            <a:endParaRPr lang="fr-CA" dirty="0"/>
          </a:p>
        </p:txBody>
      </p:sp>
    </p:spTree>
    <p:extLst>
      <p:ext uri="{BB962C8B-B14F-4D97-AF65-F5344CB8AC3E}">
        <p14:creationId xmlns:p14="http://schemas.microsoft.com/office/powerpoint/2010/main" val="1172266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65920"/>
            <a:ext cx="8229600" cy="1143000"/>
          </a:xfrm>
        </p:spPr>
        <p:txBody>
          <a:bodyPr>
            <a:normAutofit fontScale="90000"/>
          </a:bodyPr>
          <a:lstStyle/>
          <a:p>
            <a:r>
              <a:rPr lang="fr-CA" sz="6000" dirty="0" err="1"/>
              <a:t>Annex</a:t>
            </a:r>
            <a:br>
              <a:rPr lang="fr-CA" dirty="0"/>
            </a:br>
            <a:br>
              <a:rPr lang="fr-CA" dirty="0"/>
            </a:br>
            <a:r>
              <a:rPr lang="fr-CA" dirty="0"/>
              <a:t>Consultants’ </a:t>
            </a:r>
            <a:r>
              <a:rPr lang="fr-CA" dirty="0" err="1"/>
              <a:t>Recommendations</a:t>
            </a:r>
            <a:endParaRPr lang="fr-CA" dirty="0"/>
          </a:p>
        </p:txBody>
      </p:sp>
    </p:spTree>
    <p:extLst>
      <p:ext uri="{BB962C8B-B14F-4D97-AF65-F5344CB8AC3E}">
        <p14:creationId xmlns:p14="http://schemas.microsoft.com/office/powerpoint/2010/main" val="307284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normAutofit/>
          </a:bodyPr>
          <a:lstStyle/>
          <a:p>
            <a:r>
              <a:rPr lang="fr-CA" sz="3600" dirty="0"/>
              <a:t>Introduction to </a:t>
            </a:r>
            <a:r>
              <a:rPr lang="fr-CA" sz="3600" dirty="0" err="1"/>
              <a:t>Powered</a:t>
            </a:r>
            <a:r>
              <a:rPr lang="fr-CA" sz="3600" dirty="0"/>
              <a:t> by Data</a:t>
            </a:r>
          </a:p>
        </p:txBody>
      </p:sp>
    </p:spTree>
    <p:extLst>
      <p:ext uri="{BB962C8B-B14F-4D97-AF65-F5344CB8AC3E}">
        <p14:creationId xmlns:p14="http://schemas.microsoft.com/office/powerpoint/2010/main" val="3427355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832648"/>
          </a:xfrm>
        </p:spPr>
        <p:txBody>
          <a:bodyPr>
            <a:normAutofit fontScale="92500" lnSpcReduction="10000"/>
          </a:bodyPr>
          <a:lstStyle/>
          <a:p>
            <a:pPr marL="0" indent="0">
              <a:buNone/>
            </a:pPr>
            <a:r>
              <a:rPr lang="en-CA" sz="1700" dirty="0"/>
              <a:t>#1: the IATI technical team should assess the feasibility of prioritizing technical support for members over non-members, subject to a consideration of all other factors, as a way of providing a modest incentive for non-members to join the initiative.</a:t>
            </a:r>
          </a:p>
          <a:p>
            <a:pPr marL="0" indent="0">
              <a:buNone/>
            </a:pPr>
            <a:endParaRPr lang="en-CA" sz="2100" dirty="0"/>
          </a:p>
          <a:p>
            <a:pPr marL="0" indent="0">
              <a:buNone/>
            </a:pPr>
            <a:r>
              <a:rPr lang="en-CA" sz="1700" dirty="0"/>
              <a:t>#2: The Members’ Assembly should approve a clear value proposition statement for the website. This statement should be amended if the incentives are changed.</a:t>
            </a:r>
          </a:p>
          <a:p>
            <a:pPr marL="0" indent="0">
              <a:buNone/>
            </a:pPr>
            <a:endParaRPr lang="en-CA" sz="1900" dirty="0"/>
          </a:p>
          <a:p>
            <a:pPr marL="0" indent="0">
              <a:buNone/>
            </a:pPr>
            <a:r>
              <a:rPr lang="en-CA" sz="1700" dirty="0"/>
              <a:t>#3: IATI should amend the current Code of Conduct for Members of the IATI Governing Board in the Conflict of Interest section to specifically require that Board Members recuse themselves from any board discussion in which an actual, potential or apparent conflict of interest arises. The IATI Governing Board should make a strong collective commitment to upholding the recusal practices.</a:t>
            </a:r>
          </a:p>
          <a:p>
            <a:pPr marL="0" indent="0">
              <a:buNone/>
            </a:pPr>
            <a:endParaRPr lang="en-CA" sz="2100" dirty="0"/>
          </a:p>
          <a:p>
            <a:pPr marL="0" indent="0">
              <a:buNone/>
            </a:pPr>
            <a:r>
              <a:rPr lang="en-CA" sz="1700" dirty="0"/>
              <a:t>#4: A separate category of private sector membership should be spun out from the “CSO and other” category in the short to medium-term. Relevant private sector actors should be encouraged to join the initiative as members and to serve on the board. A decision by IATI to follow this recommendation would generate governance consequences, namely a need to represent the private sector on the Governing Board.</a:t>
            </a:r>
          </a:p>
          <a:p>
            <a:pPr marL="0" indent="0">
              <a:buNone/>
            </a:pPr>
            <a:endParaRPr lang="en-CA" sz="2100" dirty="0"/>
          </a:p>
          <a:p>
            <a:pPr marL="0" indent="0">
              <a:buNone/>
            </a:pPr>
            <a:r>
              <a:rPr lang="en-CA" sz="1700" dirty="0"/>
              <a:t>5: Each partner country should be provided with the option to either pay for its own travel or pay the annual fee. Payment of EITHER an annual fee or travel to one meeting in a year would deem that country in good standing.</a:t>
            </a:r>
          </a:p>
          <a:p>
            <a:pPr marL="0" indent="0">
              <a:buNone/>
            </a:pPr>
            <a:endParaRPr lang="en-CA" sz="2100" dirty="0"/>
          </a:p>
          <a:p>
            <a:pPr marL="0" indent="0">
              <a:buNone/>
            </a:pPr>
            <a:endParaRPr lang="en-CA" sz="2100" dirty="0"/>
          </a:p>
          <a:p>
            <a:pPr marL="0" indent="0">
              <a:buNone/>
            </a:pPr>
            <a:endParaRPr lang="fr-CA" dirty="0"/>
          </a:p>
        </p:txBody>
      </p:sp>
    </p:spTree>
    <p:extLst>
      <p:ext uri="{BB962C8B-B14F-4D97-AF65-F5344CB8AC3E}">
        <p14:creationId xmlns:p14="http://schemas.microsoft.com/office/powerpoint/2010/main" val="3486680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264696"/>
          </a:xfrm>
        </p:spPr>
        <p:txBody>
          <a:bodyPr>
            <a:normAutofit fontScale="47500" lnSpcReduction="20000"/>
          </a:bodyPr>
          <a:lstStyle/>
          <a:p>
            <a:pPr marL="0" indent="0">
              <a:buNone/>
            </a:pPr>
            <a:r>
              <a:rPr lang="fr-CA" sz="3400" dirty="0"/>
              <a:t>6: </a:t>
            </a:r>
            <a:r>
              <a:rPr lang="en-CA" sz="3400" dirty="0"/>
              <a:t>A partner country experiencing financial difficulties may write to the Chair of IATI and request that the board waive its annual fee for that year, providing an explanation of the financial difficulties it is encountering. The board should in all cases waive the fee if it is reasonable to do so under the circumstances.</a:t>
            </a:r>
          </a:p>
          <a:p>
            <a:pPr marL="0" indent="0">
              <a:buNone/>
            </a:pPr>
            <a:endParaRPr lang="en-CA" sz="3400" dirty="0"/>
          </a:p>
          <a:p>
            <a:pPr marL="0" indent="0">
              <a:buNone/>
            </a:pPr>
            <a:r>
              <a:rPr lang="en-CA" sz="3400" dirty="0"/>
              <a:t>7: The IATI Governing Board and Members’ Assembly should review the fee structure with a view of making it more progressive; raising or reducing the lowest fees to reduce barriers to entry and/or transaction costs, but also respecting the principle of ability to pay. The consultation phase of the review should be long enough to ensure that all constituencies have ample opportunity to voice their views about the fee structure.</a:t>
            </a:r>
          </a:p>
          <a:p>
            <a:pPr marL="0" indent="0">
              <a:buNone/>
            </a:pPr>
            <a:endParaRPr lang="en-CA" sz="3400" dirty="0"/>
          </a:p>
          <a:p>
            <a:pPr marL="0" indent="0">
              <a:buNone/>
            </a:pPr>
            <a:r>
              <a:rPr lang="en-CA" sz="3400" dirty="0"/>
              <a:t>8: To ensure predictability in the annual budget, partner country travel should be a separate budget line that is funded at a set amount per annum. Partner countries as a group should manage this budget and determine the best way to allocate it to maximize partner country travel.</a:t>
            </a:r>
          </a:p>
          <a:p>
            <a:pPr marL="0" indent="0">
              <a:buNone/>
            </a:pPr>
            <a:endParaRPr lang="en-CA" sz="3400" dirty="0"/>
          </a:p>
          <a:p>
            <a:pPr marL="0" indent="0">
              <a:buNone/>
            </a:pPr>
            <a:r>
              <a:rPr lang="en-CA" sz="3400" dirty="0"/>
              <a:t>9: IATI’s SOPs should be amended to include the principle that for Governing Board decisions taken by vote, a certain level of support by each of the three key constituencies (partner countries, assistance providers, and civil society) is required. This could be effectuated by requiring at least one vote from each constituency.</a:t>
            </a:r>
          </a:p>
          <a:p>
            <a:pPr marL="0" indent="0">
              <a:buNone/>
            </a:pPr>
            <a:endParaRPr lang="en-CA" sz="3400" dirty="0"/>
          </a:p>
          <a:p>
            <a:pPr marL="0" indent="0">
              <a:buNone/>
            </a:pPr>
            <a:r>
              <a:rPr lang="en-CA" sz="3400" dirty="0"/>
              <a:t>10: In the short to medium-term, the Governing Board should be enlarged from seven members to ten members, composed of three providers, three partner countries, two civil society organizations, and one private sector member, plus the Chair of the TAG. The quorum should be set at five or six participants, in accordance with what is determined to be the most workable and appropriate by the Members’ Assembly.</a:t>
            </a:r>
          </a:p>
          <a:p>
            <a:pPr marL="0" indent="0">
              <a:buNone/>
            </a:pPr>
            <a:endParaRPr lang="en-CA" dirty="0"/>
          </a:p>
        </p:txBody>
      </p:sp>
    </p:spTree>
    <p:extLst>
      <p:ext uri="{BB962C8B-B14F-4D97-AF65-F5344CB8AC3E}">
        <p14:creationId xmlns:p14="http://schemas.microsoft.com/office/powerpoint/2010/main" val="1193316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832648"/>
          </a:xfrm>
        </p:spPr>
        <p:txBody>
          <a:bodyPr>
            <a:noAutofit/>
          </a:bodyPr>
          <a:lstStyle/>
          <a:p>
            <a:pPr marL="0" indent="0">
              <a:buNone/>
            </a:pPr>
            <a:r>
              <a:rPr lang="en-CA" sz="1600" dirty="0"/>
              <a:t>11: The position of Executive Director should be created. The position’s precise responsibilities and lines of accountability should be determined in accordance with the institutional arrangements decided by the Members’ Assembly, but generally, they should set out toward a strong level of accountability to the Governing Board. A competitive salary and generous benefits should be offered to help attract the most qualified candidates.</a:t>
            </a:r>
            <a:endParaRPr lang="fr-CA" sz="1600" dirty="0"/>
          </a:p>
          <a:p>
            <a:pPr marL="0" indent="0">
              <a:buNone/>
            </a:pPr>
            <a:endParaRPr lang="fr-CA" sz="1600" dirty="0"/>
          </a:p>
          <a:p>
            <a:pPr marL="0" indent="0">
              <a:buNone/>
            </a:pPr>
            <a:r>
              <a:rPr lang="fr-CA" sz="1600" dirty="0"/>
              <a:t>12: </a:t>
            </a:r>
            <a:r>
              <a:rPr lang="en-CA" sz="1600" dirty="0"/>
              <a:t>The current model of chair selection via election of a board member should be retained in the short-term. We recommend that the Members’ Assembly revisit the question of an external chair in the medium to long-term, for example, in five years’ time, particularly if it decides to implement a completely independent, standalone secretariat. At that point, a determination could be made as to whether the potential benefits of an external chair would likely outweigh any risks.</a:t>
            </a:r>
          </a:p>
          <a:p>
            <a:pPr marL="0" indent="0">
              <a:buNone/>
            </a:pPr>
            <a:endParaRPr lang="en-CA" sz="1600" dirty="0"/>
          </a:p>
          <a:p>
            <a:pPr marL="0" indent="0">
              <a:buNone/>
            </a:pPr>
            <a:r>
              <a:rPr lang="en-CA" sz="1600" dirty="0"/>
              <a:t>13: All things considered, we recommend Option 3 or 4, which we believe represent the options most likely to help IATI succeed in meeting its medium and long-term goals. IATI has an important mission, a challenging agenda, but a very strong and committed community. A streamlined secretariat with capable and entrepreneurial staff, a governance system which consolidates authority, clarifies accountability, and facilitates action, and a dependable revenue flow for years to come will help IATI move from vision to action with greater speed and clarity.</a:t>
            </a:r>
          </a:p>
          <a:p>
            <a:pPr marL="0" indent="0">
              <a:buNone/>
            </a:pPr>
            <a:endParaRPr lang="en-CA" sz="1600" dirty="0"/>
          </a:p>
          <a:p>
            <a:pPr marL="0" indent="0">
              <a:buNone/>
            </a:pPr>
            <a:r>
              <a:rPr lang="en-CA" sz="1600" dirty="0"/>
              <a:t>14: We do not recommend that IATI solicit expressions of interest from governments. We recommend instead that IATI select a city which most likely favours a successful secretariat, taking into account all factors.</a:t>
            </a:r>
            <a:endParaRPr lang="fr-CA" sz="1600" dirty="0"/>
          </a:p>
        </p:txBody>
      </p:sp>
    </p:spTree>
    <p:extLst>
      <p:ext uri="{BB962C8B-B14F-4D97-AF65-F5344CB8AC3E}">
        <p14:creationId xmlns:p14="http://schemas.microsoft.com/office/powerpoint/2010/main" val="164979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err="1"/>
              <a:t>Two</a:t>
            </a:r>
            <a:r>
              <a:rPr lang="fr-CA" sz="3600" dirty="0"/>
              <a:t> Main Groups of </a:t>
            </a:r>
            <a:r>
              <a:rPr lang="fr-CA" sz="3600" dirty="0" err="1"/>
              <a:t>Recommendations</a:t>
            </a:r>
            <a:endParaRPr lang="fr-CA" sz="3600" dirty="0"/>
          </a:p>
        </p:txBody>
      </p:sp>
      <p:sp>
        <p:nvSpPr>
          <p:cNvPr id="3" name="Espace réservé du contenu 2"/>
          <p:cNvSpPr>
            <a:spLocks noGrp="1"/>
          </p:cNvSpPr>
          <p:nvPr>
            <p:ph idx="1"/>
          </p:nvPr>
        </p:nvSpPr>
        <p:spPr/>
        <p:txBody>
          <a:bodyPr>
            <a:normAutofit/>
          </a:bodyPr>
          <a:lstStyle/>
          <a:p>
            <a:pPr marL="0" indent="0">
              <a:buNone/>
            </a:pPr>
            <a:r>
              <a:rPr lang="fr-CA" sz="2400" dirty="0"/>
              <a:t>The 14 </a:t>
            </a:r>
            <a:r>
              <a:rPr lang="fr-CA" sz="2400" dirty="0" err="1"/>
              <a:t>recommendations</a:t>
            </a:r>
            <a:r>
              <a:rPr lang="fr-CA" sz="2400" dirty="0"/>
              <a:t> </a:t>
            </a:r>
            <a:r>
              <a:rPr lang="fr-CA" sz="2400" dirty="0" err="1"/>
              <a:t>from</a:t>
            </a:r>
            <a:r>
              <a:rPr lang="fr-CA" sz="2400" dirty="0"/>
              <a:t> the consultants’ report </a:t>
            </a:r>
            <a:r>
              <a:rPr lang="fr-CA" sz="2400" dirty="0" err="1"/>
              <a:t>were</a:t>
            </a:r>
            <a:r>
              <a:rPr lang="fr-CA" sz="2400" dirty="0"/>
              <a:t> </a:t>
            </a:r>
            <a:r>
              <a:rPr lang="fr-CA" sz="2400" dirty="0" err="1"/>
              <a:t>divided</a:t>
            </a:r>
            <a:r>
              <a:rPr lang="fr-CA" sz="2400" dirty="0"/>
              <a:t> in </a:t>
            </a:r>
            <a:r>
              <a:rPr lang="fr-CA" sz="2400" dirty="0" err="1"/>
              <a:t>two</a:t>
            </a:r>
            <a:r>
              <a:rPr lang="fr-CA" sz="2400" dirty="0"/>
              <a:t> </a:t>
            </a:r>
            <a:r>
              <a:rPr lang="fr-CA" sz="2400" dirty="0" err="1"/>
              <a:t>categories</a:t>
            </a:r>
            <a:r>
              <a:rPr lang="fr-CA" sz="2400" dirty="0"/>
              <a:t>:</a:t>
            </a:r>
          </a:p>
        </p:txBody>
      </p:sp>
      <p:graphicFrame>
        <p:nvGraphicFramePr>
          <p:cNvPr id="4" name="Tableau 3"/>
          <p:cNvGraphicFramePr>
            <a:graphicFrameLocks noGrp="1"/>
          </p:cNvGraphicFramePr>
          <p:nvPr>
            <p:extLst>
              <p:ext uri="{D42A27DB-BD31-4B8C-83A1-F6EECF244321}">
                <p14:modId xmlns:p14="http://schemas.microsoft.com/office/powerpoint/2010/main" val="1775014900"/>
              </p:ext>
            </p:extLst>
          </p:nvPr>
        </p:nvGraphicFramePr>
        <p:xfrm>
          <a:off x="827584" y="2852936"/>
          <a:ext cx="7272808" cy="2886461"/>
        </p:xfrm>
        <a:graphic>
          <a:graphicData uri="http://schemas.openxmlformats.org/drawingml/2006/table">
            <a:tbl>
              <a:tblPr firstRow="1" bandRow="1">
                <a:tableStyleId>{5C22544A-7EE6-4342-B048-85BDC9FD1C3A}</a:tableStyleId>
              </a:tblPr>
              <a:tblGrid>
                <a:gridCol w="3636404">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tblGrid>
              <a:tr h="576064">
                <a:tc>
                  <a:txBody>
                    <a:bodyPr/>
                    <a:lstStyle/>
                    <a:p>
                      <a:pPr algn="ctr"/>
                      <a:r>
                        <a:rPr lang="fr-CA" dirty="0" err="1">
                          <a:solidFill>
                            <a:schemeClr val="tx1"/>
                          </a:solidFill>
                        </a:rPr>
                        <a:t>Category</a:t>
                      </a:r>
                      <a:r>
                        <a:rPr lang="fr-CA" dirty="0">
                          <a:solidFill>
                            <a:schemeClr val="tx1"/>
                          </a:solidFill>
                        </a:rPr>
                        <a:t> A  - Stand-</a:t>
                      </a:r>
                      <a:r>
                        <a:rPr lang="fr-CA" dirty="0" err="1">
                          <a:solidFill>
                            <a:schemeClr val="tx1"/>
                          </a:solidFill>
                        </a:rPr>
                        <a:t>Alone</a:t>
                      </a:r>
                      <a:endParaRPr lang="fr-C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CA" dirty="0" err="1">
                          <a:solidFill>
                            <a:schemeClr val="tx1"/>
                          </a:solidFill>
                        </a:rPr>
                        <a:t>Category</a:t>
                      </a:r>
                      <a:r>
                        <a:rPr lang="fr-CA" dirty="0">
                          <a:solidFill>
                            <a:schemeClr val="tx1"/>
                          </a:solidFill>
                        </a:rPr>
                        <a:t> B – </a:t>
                      </a:r>
                      <a:r>
                        <a:rPr lang="fr-CA" dirty="0" err="1">
                          <a:solidFill>
                            <a:schemeClr val="tx1"/>
                          </a:solidFill>
                        </a:rPr>
                        <a:t>Related</a:t>
                      </a:r>
                      <a:r>
                        <a:rPr lang="fr-CA" dirty="0">
                          <a:solidFill>
                            <a:schemeClr val="tx1"/>
                          </a:solidFill>
                        </a:rPr>
                        <a:t> to </a:t>
                      </a:r>
                      <a:r>
                        <a:rPr lang="fr-CA" dirty="0" err="1">
                          <a:solidFill>
                            <a:schemeClr val="tx1"/>
                          </a:solidFill>
                        </a:rPr>
                        <a:t>Hosting</a:t>
                      </a:r>
                      <a:endParaRPr lang="fr-C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310397">
                <a:tc>
                  <a:txBody>
                    <a:bodyPr/>
                    <a:lstStyle/>
                    <a:p>
                      <a:r>
                        <a:rPr lang="fr-CA" dirty="0">
                          <a:solidFill>
                            <a:schemeClr val="tx1"/>
                          </a:solidFill>
                        </a:rPr>
                        <a:t>#1: Provision of </a:t>
                      </a:r>
                      <a:r>
                        <a:rPr lang="fr-CA" dirty="0" err="1">
                          <a:solidFill>
                            <a:schemeClr val="tx1"/>
                          </a:solidFill>
                        </a:rPr>
                        <a:t>technical</a:t>
                      </a:r>
                      <a:r>
                        <a:rPr lang="fr-CA" dirty="0">
                          <a:solidFill>
                            <a:schemeClr val="tx1"/>
                          </a:solidFill>
                        </a:rPr>
                        <a:t> services</a:t>
                      </a:r>
                    </a:p>
                    <a:p>
                      <a:r>
                        <a:rPr lang="fr-CA" dirty="0">
                          <a:solidFill>
                            <a:schemeClr val="tx1"/>
                          </a:solidFill>
                        </a:rPr>
                        <a:t>#2:</a:t>
                      </a:r>
                      <a:r>
                        <a:rPr lang="fr-CA" baseline="0" dirty="0">
                          <a:solidFill>
                            <a:schemeClr val="tx1"/>
                          </a:solidFill>
                        </a:rPr>
                        <a:t> IATI value proposition </a:t>
                      </a:r>
                      <a:r>
                        <a:rPr lang="fr-CA" baseline="0" dirty="0" err="1">
                          <a:solidFill>
                            <a:schemeClr val="tx1"/>
                          </a:solidFill>
                        </a:rPr>
                        <a:t>statement</a:t>
                      </a:r>
                      <a:endParaRPr lang="fr-CA" baseline="0" dirty="0">
                        <a:solidFill>
                          <a:schemeClr val="tx1"/>
                        </a:solidFill>
                      </a:endParaRPr>
                    </a:p>
                    <a:p>
                      <a:r>
                        <a:rPr lang="fr-CA" dirty="0">
                          <a:solidFill>
                            <a:schemeClr val="tx1"/>
                          </a:solidFill>
                        </a:rPr>
                        <a:t>#3: </a:t>
                      </a:r>
                      <a:r>
                        <a:rPr lang="fr-CA" dirty="0" err="1">
                          <a:solidFill>
                            <a:schemeClr val="tx1"/>
                          </a:solidFill>
                        </a:rPr>
                        <a:t>Board</a:t>
                      </a:r>
                      <a:r>
                        <a:rPr lang="fr-CA" dirty="0">
                          <a:solidFill>
                            <a:schemeClr val="tx1"/>
                          </a:solidFill>
                        </a:rPr>
                        <a:t> Code of </a:t>
                      </a:r>
                      <a:r>
                        <a:rPr lang="fr-CA" dirty="0" err="1">
                          <a:solidFill>
                            <a:schemeClr val="tx1"/>
                          </a:solidFill>
                        </a:rPr>
                        <a:t>Conduct</a:t>
                      </a:r>
                      <a:endParaRPr lang="fr-CA" dirty="0">
                        <a:solidFill>
                          <a:schemeClr val="tx1"/>
                        </a:solidFill>
                      </a:endParaRPr>
                    </a:p>
                    <a:p>
                      <a:r>
                        <a:rPr lang="fr-CA" dirty="0">
                          <a:solidFill>
                            <a:schemeClr val="tx1"/>
                          </a:solidFill>
                        </a:rPr>
                        <a:t>#5: Partner country </a:t>
                      </a:r>
                      <a:r>
                        <a:rPr lang="fr-CA" dirty="0" err="1">
                          <a:solidFill>
                            <a:schemeClr val="tx1"/>
                          </a:solidFill>
                        </a:rPr>
                        <a:t>fee</a:t>
                      </a:r>
                      <a:r>
                        <a:rPr lang="fr-CA" dirty="0">
                          <a:solidFill>
                            <a:schemeClr val="tx1"/>
                          </a:solidFill>
                        </a:rPr>
                        <a:t> options</a:t>
                      </a:r>
                    </a:p>
                    <a:p>
                      <a:r>
                        <a:rPr lang="fr-CA" dirty="0">
                          <a:solidFill>
                            <a:schemeClr val="tx1"/>
                          </a:solidFill>
                        </a:rPr>
                        <a:t>#6: Partner country </a:t>
                      </a:r>
                      <a:r>
                        <a:rPr lang="fr-CA" dirty="0" err="1">
                          <a:solidFill>
                            <a:schemeClr val="tx1"/>
                          </a:solidFill>
                        </a:rPr>
                        <a:t>fee</a:t>
                      </a:r>
                      <a:r>
                        <a:rPr lang="fr-CA" dirty="0">
                          <a:solidFill>
                            <a:schemeClr val="tx1"/>
                          </a:solidFill>
                        </a:rPr>
                        <a:t> </a:t>
                      </a:r>
                      <a:r>
                        <a:rPr lang="fr-CA" dirty="0" err="1">
                          <a:solidFill>
                            <a:schemeClr val="tx1"/>
                          </a:solidFill>
                        </a:rPr>
                        <a:t>waiver</a:t>
                      </a:r>
                      <a:endParaRPr lang="fr-CA" dirty="0">
                        <a:solidFill>
                          <a:schemeClr val="tx1"/>
                        </a:solidFill>
                      </a:endParaRPr>
                    </a:p>
                    <a:p>
                      <a:r>
                        <a:rPr lang="fr-CA" dirty="0">
                          <a:solidFill>
                            <a:schemeClr val="tx1"/>
                          </a:solidFill>
                        </a:rPr>
                        <a:t>#8:</a:t>
                      </a:r>
                      <a:r>
                        <a:rPr lang="fr-CA" baseline="0" dirty="0">
                          <a:solidFill>
                            <a:schemeClr val="tx1"/>
                          </a:solidFill>
                        </a:rPr>
                        <a:t> Partner country </a:t>
                      </a:r>
                      <a:r>
                        <a:rPr lang="fr-CA" baseline="0" dirty="0" err="1">
                          <a:solidFill>
                            <a:schemeClr val="tx1"/>
                          </a:solidFill>
                        </a:rPr>
                        <a:t>travel</a:t>
                      </a:r>
                      <a:r>
                        <a:rPr lang="fr-CA" baseline="0" dirty="0">
                          <a:solidFill>
                            <a:schemeClr val="tx1"/>
                          </a:solidFill>
                        </a:rPr>
                        <a:t> budget</a:t>
                      </a:r>
                    </a:p>
                    <a:p>
                      <a:r>
                        <a:rPr lang="fr-CA" baseline="0" dirty="0">
                          <a:solidFill>
                            <a:schemeClr val="tx1"/>
                          </a:solidFill>
                        </a:rPr>
                        <a:t>#12: Chair </a:t>
                      </a:r>
                      <a:r>
                        <a:rPr lang="fr-CA" baseline="0" dirty="0" err="1">
                          <a:solidFill>
                            <a:schemeClr val="tx1"/>
                          </a:solidFill>
                        </a:rPr>
                        <a:t>selection</a:t>
                      </a:r>
                      <a:endParaRPr lang="fr-CA"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CA" dirty="0">
                          <a:solidFill>
                            <a:schemeClr val="tx1"/>
                          </a:solidFill>
                        </a:rPr>
                        <a:t>#4: New</a:t>
                      </a:r>
                      <a:r>
                        <a:rPr lang="fr-CA" baseline="0" dirty="0">
                          <a:solidFill>
                            <a:schemeClr val="tx1"/>
                          </a:solidFill>
                        </a:rPr>
                        <a:t> </a:t>
                      </a:r>
                      <a:r>
                        <a:rPr lang="fr-CA" baseline="0" dirty="0" err="1">
                          <a:solidFill>
                            <a:schemeClr val="tx1"/>
                          </a:solidFill>
                        </a:rPr>
                        <a:t>m</a:t>
                      </a:r>
                      <a:r>
                        <a:rPr lang="fr-CA" dirty="0" err="1">
                          <a:solidFill>
                            <a:schemeClr val="tx1"/>
                          </a:solidFill>
                        </a:rPr>
                        <a:t>embership</a:t>
                      </a:r>
                      <a:r>
                        <a:rPr lang="fr-CA" dirty="0">
                          <a:solidFill>
                            <a:schemeClr val="tx1"/>
                          </a:solidFill>
                        </a:rPr>
                        <a:t> </a:t>
                      </a:r>
                      <a:r>
                        <a:rPr lang="fr-CA" dirty="0" err="1">
                          <a:solidFill>
                            <a:schemeClr val="tx1"/>
                          </a:solidFill>
                        </a:rPr>
                        <a:t>category</a:t>
                      </a:r>
                      <a:endParaRPr lang="fr-CA" dirty="0">
                        <a:solidFill>
                          <a:schemeClr val="tx1"/>
                        </a:solidFill>
                      </a:endParaRPr>
                    </a:p>
                    <a:p>
                      <a:r>
                        <a:rPr lang="fr-CA" dirty="0">
                          <a:solidFill>
                            <a:schemeClr val="tx1"/>
                          </a:solidFill>
                        </a:rPr>
                        <a:t>#7: </a:t>
                      </a:r>
                      <a:r>
                        <a:rPr lang="fr-CA" dirty="0" err="1">
                          <a:solidFill>
                            <a:schemeClr val="tx1"/>
                          </a:solidFill>
                        </a:rPr>
                        <a:t>Fee</a:t>
                      </a:r>
                      <a:r>
                        <a:rPr lang="fr-CA" dirty="0">
                          <a:solidFill>
                            <a:schemeClr val="tx1"/>
                          </a:solidFill>
                        </a:rPr>
                        <a:t> structure</a:t>
                      </a:r>
                    </a:p>
                    <a:p>
                      <a:r>
                        <a:rPr lang="fr-CA" dirty="0">
                          <a:solidFill>
                            <a:schemeClr val="tx1"/>
                          </a:solidFill>
                        </a:rPr>
                        <a:t>#9: </a:t>
                      </a:r>
                      <a:r>
                        <a:rPr lang="fr-CA" dirty="0" err="1">
                          <a:solidFill>
                            <a:schemeClr val="tx1"/>
                          </a:solidFill>
                        </a:rPr>
                        <a:t>Board</a:t>
                      </a:r>
                      <a:r>
                        <a:rPr lang="fr-CA" baseline="0" dirty="0">
                          <a:solidFill>
                            <a:schemeClr val="tx1"/>
                          </a:solidFill>
                        </a:rPr>
                        <a:t> size and composition</a:t>
                      </a:r>
                    </a:p>
                    <a:p>
                      <a:r>
                        <a:rPr lang="fr-CA" baseline="0" dirty="0">
                          <a:solidFill>
                            <a:schemeClr val="tx1"/>
                          </a:solidFill>
                        </a:rPr>
                        <a:t>#10: </a:t>
                      </a:r>
                      <a:r>
                        <a:rPr lang="fr-CA" baseline="0" dirty="0" err="1">
                          <a:solidFill>
                            <a:schemeClr val="tx1"/>
                          </a:solidFill>
                        </a:rPr>
                        <a:t>Board</a:t>
                      </a:r>
                      <a:r>
                        <a:rPr lang="fr-CA" baseline="0" dirty="0">
                          <a:solidFill>
                            <a:schemeClr val="tx1"/>
                          </a:solidFill>
                        </a:rPr>
                        <a:t> </a:t>
                      </a:r>
                      <a:r>
                        <a:rPr lang="fr-CA" baseline="0" dirty="0" err="1">
                          <a:solidFill>
                            <a:schemeClr val="tx1"/>
                          </a:solidFill>
                        </a:rPr>
                        <a:t>voting</a:t>
                      </a:r>
                      <a:r>
                        <a:rPr lang="fr-CA" baseline="0" dirty="0">
                          <a:solidFill>
                            <a:schemeClr val="tx1"/>
                          </a:solidFill>
                        </a:rPr>
                        <a:t> </a:t>
                      </a:r>
                      <a:r>
                        <a:rPr lang="fr-CA" baseline="0" dirty="0" err="1">
                          <a:solidFill>
                            <a:schemeClr val="tx1"/>
                          </a:solidFill>
                        </a:rPr>
                        <a:t>method</a:t>
                      </a:r>
                      <a:endParaRPr lang="fr-CA" baseline="0" dirty="0">
                        <a:solidFill>
                          <a:schemeClr val="tx1"/>
                        </a:solidFill>
                      </a:endParaRPr>
                    </a:p>
                    <a:p>
                      <a:r>
                        <a:rPr lang="fr-CA" baseline="0" dirty="0">
                          <a:solidFill>
                            <a:schemeClr val="tx1"/>
                          </a:solidFill>
                        </a:rPr>
                        <a:t>#11: </a:t>
                      </a:r>
                      <a:r>
                        <a:rPr lang="fr-CA" baseline="0" dirty="0" err="1">
                          <a:solidFill>
                            <a:schemeClr val="tx1"/>
                          </a:solidFill>
                        </a:rPr>
                        <a:t>Executive</a:t>
                      </a:r>
                      <a:r>
                        <a:rPr lang="fr-CA" baseline="0" dirty="0">
                          <a:solidFill>
                            <a:schemeClr val="tx1"/>
                          </a:solidFill>
                        </a:rPr>
                        <a:t> </a:t>
                      </a:r>
                      <a:r>
                        <a:rPr lang="fr-CA" baseline="0" dirty="0" err="1">
                          <a:solidFill>
                            <a:schemeClr val="tx1"/>
                          </a:solidFill>
                        </a:rPr>
                        <a:t>Director</a:t>
                      </a:r>
                      <a:endParaRPr lang="fr-CA" baseline="0" dirty="0">
                        <a:solidFill>
                          <a:schemeClr val="tx1"/>
                        </a:solidFill>
                      </a:endParaRPr>
                    </a:p>
                    <a:p>
                      <a:r>
                        <a:rPr lang="fr-CA" baseline="0" dirty="0">
                          <a:solidFill>
                            <a:schemeClr val="tx1"/>
                          </a:solidFill>
                        </a:rPr>
                        <a:t>#13: </a:t>
                      </a:r>
                      <a:r>
                        <a:rPr lang="fr-CA" baseline="0" dirty="0" err="1">
                          <a:solidFill>
                            <a:schemeClr val="tx1"/>
                          </a:solidFill>
                        </a:rPr>
                        <a:t>Secretariat</a:t>
                      </a:r>
                      <a:r>
                        <a:rPr lang="fr-CA" baseline="0" dirty="0">
                          <a:solidFill>
                            <a:schemeClr val="tx1"/>
                          </a:solidFill>
                        </a:rPr>
                        <a:t> model</a:t>
                      </a:r>
                    </a:p>
                    <a:p>
                      <a:r>
                        <a:rPr lang="fr-CA" baseline="0" dirty="0">
                          <a:solidFill>
                            <a:schemeClr val="tx1"/>
                          </a:solidFill>
                        </a:rPr>
                        <a:t>#14: </a:t>
                      </a:r>
                      <a:r>
                        <a:rPr lang="fr-CA" baseline="0" dirty="0" err="1">
                          <a:solidFill>
                            <a:schemeClr val="tx1"/>
                          </a:solidFill>
                        </a:rPr>
                        <a:t>Secretariat</a:t>
                      </a:r>
                      <a:r>
                        <a:rPr lang="fr-CA" baseline="0" dirty="0">
                          <a:solidFill>
                            <a:schemeClr val="tx1"/>
                          </a:solidFill>
                        </a:rPr>
                        <a:t> location</a:t>
                      </a:r>
                      <a:endParaRPr lang="fr-C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5082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normAutofit/>
          </a:bodyPr>
          <a:lstStyle/>
          <a:p>
            <a:r>
              <a:rPr lang="fr-CA" sz="3600" dirty="0"/>
              <a:t>Session 7 – </a:t>
            </a:r>
            <a:r>
              <a:rPr lang="fr-CA" sz="3600" dirty="0" err="1"/>
              <a:t>Category</a:t>
            </a:r>
            <a:r>
              <a:rPr lang="fr-CA" sz="3600" dirty="0"/>
              <a:t> A</a:t>
            </a:r>
          </a:p>
        </p:txBody>
      </p:sp>
      <p:sp>
        <p:nvSpPr>
          <p:cNvPr id="3" name="Espace réservé du contenu 2"/>
          <p:cNvSpPr>
            <a:spLocks noGrp="1"/>
          </p:cNvSpPr>
          <p:nvPr>
            <p:ph idx="1"/>
          </p:nvPr>
        </p:nvSpPr>
        <p:spPr>
          <a:xfrm>
            <a:off x="457200" y="1412776"/>
            <a:ext cx="8229600" cy="4525963"/>
          </a:xfrm>
        </p:spPr>
        <p:txBody>
          <a:bodyPr>
            <a:noAutofit/>
          </a:bodyPr>
          <a:lstStyle/>
          <a:p>
            <a:r>
              <a:rPr lang="fr-CA" sz="2000" dirty="0" err="1"/>
              <a:t>Board</a:t>
            </a:r>
            <a:r>
              <a:rPr lang="fr-CA" sz="2000" dirty="0"/>
              <a:t> made </a:t>
            </a:r>
            <a:r>
              <a:rPr lang="fr-CA" sz="2000" dirty="0" err="1"/>
              <a:t>decisions</a:t>
            </a:r>
            <a:r>
              <a:rPr lang="fr-CA" sz="2000" dirty="0"/>
              <a:t> on four </a:t>
            </a:r>
            <a:r>
              <a:rPr lang="fr-CA" sz="2000" dirty="0" err="1"/>
              <a:t>recommendations</a:t>
            </a:r>
            <a:r>
              <a:rPr lang="fr-CA" sz="2000" dirty="0"/>
              <a:t>:</a:t>
            </a:r>
          </a:p>
          <a:p>
            <a:pPr lvl="1">
              <a:buFont typeface="Arial" panose="020B0604020202020204" pitchFamily="34" charset="0"/>
              <a:buChar char="•"/>
            </a:pPr>
            <a:r>
              <a:rPr lang="fr-CA" sz="2000" dirty="0"/>
              <a:t>#1: </a:t>
            </a:r>
            <a:r>
              <a:rPr lang="fr-CA" sz="2000" b="1" dirty="0" err="1"/>
              <a:t>Feasibility</a:t>
            </a:r>
            <a:r>
              <a:rPr lang="fr-CA" sz="2000" b="1" dirty="0"/>
              <a:t> </a:t>
            </a:r>
            <a:r>
              <a:rPr lang="fr-CA" sz="2000" b="1" dirty="0" err="1"/>
              <a:t>assessment</a:t>
            </a:r>
            <a:r>
              <a:rPr lang="fr-CA" sz="2000" b="1" dirty="0"/>
              <a:t> of </a:t>
            </a:r>
            <a:r>
              <a:rPr lang="fr-CA" sz="2000" b="1" dirty="0" err="1"/>
              <a:t>prioritizing</a:t>
            </a:r>
            <a:r>
              <a:rPr lang="fr-CA" sz="2000" b="1" dirty="0"/>
              <a:t> </a:t>
            </a:r>
            <a:r>
              <a:rPr lang="fr-CA" sz="2000" b="1" dirty="0" err="1"/>
              <a:t>members</a:t>
            </a:r>
            <a:r>
              <a:rPr lang="fr-CA" sz="2000" b="1" dirty="0"/>
              <a:t> </a:t>
            </a:r>
            <a:r>
              <a:rPr lang="fr-CA" sz="2000" b="1" dirty="0" err="1"/>
              <a:t>when</a:t>
            </a:r>
            <a:r>
              <a:rPr lang="fr-CA" sz="2000" b="1" dirty="0"/>
              <a:t> </a:t>
            </a:r>
            <a:r>
              <a:rPr lang="fr-CA" sz="2000" b="1" dirty="0" err="1"/>
              <a:t>providing</a:t>
            </a:r>
            <a:r>
              <a:rPr lang="fr-CA" sz="2000" b="1" dirty="0"/>
              <a:t> </a:t>
            </a:r>
            <a:r>
              <a:rPr lang="fr-CA" sz="2000" b="1" dirty="0" err="1"/>
              <a:t>technical</a:t>
            </a:r>
            <a:r>
              <a:rPr lang="fr-CA" sz="2000" b="1" dirty="0"/>
              <a:t> support</a:t>
            </a:r>
          </a:p>
          <a:p>
            <a:pPr lvl="2"/>
            <a:r>
              <a:rPr lang="fr-CA" sz="2000" dirty="0" err="1"/>
              <a:t>Accepted</a:t>
            </a:r>
            <a:r>
              <a:rPr lang="fr-CA" sz="2000" dirty="0"/>
              <a:t> – </a:t>
            </a:r>
            <a:r>
              <a:rPr lang="fr-CA" sz="2000" dirty="0" err="1"/>
              <a:t>Secretariat</a:t>
            </a:r>
            <a:r>
              <a:rPr lang="fr-CA" sz="2000" dirty="0"/>
              <a:t> to </a:t>
            </a:r>
            <a:r>
              <a:rPr lang="fr-CA" sz="2000" dirty="0" err="1"/>
              <a:t>perform</a:t>
            </a:r>
            <a:r>
              <a:rPr lang="fr-CA" sz="2000" dirty="0"/>
              <a:t> the </a:t>
            </a:r>
            <a:r>
              <a:rPr lang="fr-CA" sz="2000" dirty="0" err="1"/>
              <a:t>assessment</a:t>
            </a:r>
            <a:r>
              <a:rPr lang="fr-CA" sz="2000" dirty="0"/>
              <a:t> and report back to </a:t>
            </a:r>
            <a:r>
              <a:rPr lang="fr-CA" sz="2000" dirty="0" err="1"/>
              <a:t>Board</a:t>
            </a:r>
            <a:endParaRPr lang="fr-CA" sz="2000" dirty="0"/>
          </a:p>
          <a:p>
            <a:pPr lvl="1">
              <a:buFont typeface="Arial" panose="020B0604020202020204" pitchFamily="34" charset="0"/>
              <a:buChar char="•"/>
            </a:pPr>
            <a:r>
              <a:rPr lang="fr-CA" sz="2000" dirty="0"/>
              <a:t>#2: </a:t>
            </a:r>
            <a:r>
              <a:rPr lang="fr-CA" sz="2000" b="1" dirty="0"/>
              <a:t>IATI value proposition </a:t>
            </a:r>
            <a:r>
              <a:rPr lang="fr-CA" sz="2000" b="1" dirty="0" err="1"/>
              <a:t>statement</a:t>
            </a:r>
            <a:endParaRPr lang="fr-CA" sz="2000" b="1" dirty="0"/>
          </a:p>
          <a:p>
            <a:pPr lvl="2"/>
            <a:r>
              <a:rPr lang="fr-CA" sz="2000" dirty="0" err="1"/>
              <a:t>Accepted</a:t>
            </a:r>
            <a:r>
              <a:rPr lang="fr-CA" sz="2000" dirty="0"/>
              <a:t> – </a:t>
            </a:r>
            <a:r>
              <a:rPr lang="fr-CA" sz="2000" dirty="0" err="1"/>
              <a:t>Statement</a:t>
            </a:r>
            <a:r>
              <a:rPr lang="fr-CA" sz="2000" dirty="0"/>
              <a:t> </a:t>
            </a:r>
            <a:r>
              <a:rPr lang="fr-CA" sz="2000" dirty="0" err="1"/>
              <a:t>under</a:t>
            </a:r>
            <a:r>
              <a:rPr lang="fr-CA" sz="2000" dirty="0"/>
              <a:t> </a:t>
            </a:r>
            <a:r>
              <a:rPr lang="fr-CA" sz="2000" dirty="0" err="1"/>
              <a:t>development</a:t>
            </a:r>
            <a:endParaRPr lang="fr-CA" sz="2000" dirty="0"/>
          </a:p>
          <a:p>
            <a:pPr lvl="1">
              <a:buFont typeface="Arial" panose="020B0604020202020204" pitchFamily="34" charset="0"/>
              <a:buChar char="•"/>
            </a:pPr>
            <a:r>
              <a:rPr lang="fr-CA" sz="2000" dirty="0"/>
              <a:t>#8: </a:t>
            </a:r>
            <a:r>
              <a:rPr lang="fr-CA" sz="2000" b="1" dirty="0" err="1"/>
              <a:t>Ceiling</a:t>
            </a:r>
            <a:r>
              <a:rPr lang="fr-CA" sz="2000" b="1" dirty="0"/>
              <a:t> on </a:t>
            </a:r>
            <a:r>
              <a:rPr lang="fr-CA" sz="2000" b="1" dirty="0" err="1"/>
              <a:t>partner</a:t>
            </a:r>
            <a:r>
              <a:rPr lang="fr-CA" sz="2000" b="1" dirty="0"/>
              <a:t> country </a:t>
            </a:r>
            <a:r>
              <a:rPr lang="fr-CA" sz="2000" b="1" dirty="0" err="1"/>
              <a:t>travel</a:t>
            </a:r>
            <a:r>
              <a:rPr lang="fr-CA" sz="2000" b="1" dirty="0"/>
              <a:t> budget</a:t>
            </a:r>
          </a:p>
          <a:p>
            <a:pPr lvl="2"/>
            <a:r>
              <a:rPr lang="fr-CA" sz="2000" dirty="0" err="1"/>
              <a:t>Rejected</a:t>
            </a:r>
            <a:r>
              <a:rPr lang="fr-CA" sz="2000" dirty="0"/>
              <a:t> – No </a:t>
            </a:r>
            <a:r>
              <a:rPr lang="fr-CA" sz="2000" dirty="0" err="1"/>
              <a:t>further</a:t>
            </a:r>
            <a:r>
              <a:rPr lang="fr-CA" sz="2000" dirty="0"/>
              <a:t> action</a:t>
            </a:r>
          </a:p>
          <a:p>
            <a:pPr lvl="1">
              <a:buFont typeface="Arial" panose="020B0604020202020204" pitchFamily="34" charset="0"/>
              <a:buChar char="•"/>
            </a:pPr>
            <a:r>
              <a:rPr lang="fr-CA" sz="2000" dirty="0"/>
              <a:t>#12: </a:t>
            </a:r>
            <a:r>
              <a:rPr lang="fr-CA" sz="2000" b="1" dirty="0"/>
              <a:t>Chair </a:t>
            </a:r>
            <a:r>
              <a:rPr lang="fr-CA" sz="2000" b="1" dirty="0" err="1"/>
              <a:t>selection</a:t>
            </a:r>
            <a:r>
              <a:rPr lang="fr-CA" sz="2000" b="1" dirty="0"/>
              <a:t> </a:t>
            </a:r>
            <a:r>
              <a:rPr lang="fr-CA" sz="2000" b="1" dirty="0" err="1"/>
              <a:t>process</a:t>
            </a:r>
            <a:r>
              <a:rPr lang="fr-CA" sz="2000" b="1" dirty="0"/>
              <a:t> </a:t>
            </a:r>
            <a:r>
              <a:rPr lang="fr-CA" sz="2000" b="1" dirty="0" err="1"/>
              <a:t>maintained</a:t>
            </a:r>
            <a:endParaRPr lang="fr-CA" sz="2000" b="1" dirty="0"/>
          </a:p>
          <a:p>
            <a:pPr lvl="2"/>
            <a:r>
              <a:rPr lang="fr-CA" sz="2000" dirty="0" err="1"/>
              <a:t>Accepted</a:t>
            </a:r>
            <a:r>
              <a:rPr lang="fr-CA" sz="2000" dirty="0"/>
              <a:t> – No </a:t>
            </a:r>
            <a:r>
              <a:rPr lang="fr-CA" sz="2000" dirty="0" err="1"/>
              <a:t>further</a:t>
            </a:r>
            <a:r>
              <a:rPr lang="fr-CA" sz="2000" dirty="0"/>
              <a:t> action</a:t>
            </a:r>
          </a:p>
        </p:txBody>
      </p:sp>
    </p:spTree>
    <p:extLst>
      <p:ext uri="{BB962C8B-B14F-4D97-AF65-F5344CB8AC3E}">
        <p14:creationId xmlns:p14="http://schemas.microsoft.com/office/powerpoint/2010/main" val="340344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143000"/>
          </a:xfrm>
        </p:spPr>
        <p:txBody>
          <a:bodyPr>
            <a:normAutofit/>
          </a:bodyPr>
          <a:lstStyle/>
          <a:p>
            <a:r>
              <a:rPr lang="fr-CA" sz="3600" dirty="0" err="1"/>
              <a:t>Category</a:t>
            </a:r>
            <a:r>
              <a:rPr lang="fr-CA" sz="3600" dirty="0"/>
              <a:t> A (</a:t>
            </a:r>
            <a:r>
              <a:rPr lang="fr-CA" sz="3600" dirty="0" err="1"/>
              <a:t>continued</a:t>
            </a:r>
            <a:r>
              <a:rPr lang="fr-CA" sz="3600" dirty="0"/>
              <a:t>)</a:t>
            </a:r>
          </a:p>
        </p:txBody>
      </p:sp>
      <p:sp>
        <p:nvSpPr>
          <p:cNvPr id="3" name="Espace réservé du contenu 2"/>
          <p:cNvSpPr>
            <a:spLocks noGrp="1"/>
          </p:cNvSpPr>
          <p:nvPr>
            <p:ph idx="1"/>
          </p:nvPr>
        </p:nvSpPr>
        <p:spPr>
          <a:xfrm>
            <a:off x="457200" y="1268760"/>
            <a:ext cx="8229600" cy="4525963"/>
          </a:xfrm>
        </p:spPr>
        <p:txBody>
          <a:bodyPr>
            <a:noAutofit/>
          </a:bodyPr>
          <a:lstStyle/>
          <a:p>
            <a:r>
              <a:rPr lang="fr-CA" sz="2000" dirty="0" err="1"/>
              <a:t>Board</a:t>
            </a:r>
            <a:r>
              <a:rPr lang="fr-CA" sz="2000" dirty="0"/>
              <a:t> </a:t>
            </a:r>
            <a:r>
              <a:rPr lang="fr-CA" sz="2000" dirty="0" err="1"/>
              <a:t>seeks</a:t>
            </a:r>
            <a:r>
              <a:rPr lang="fr-CA" sz="2000" dirty="0"/>
              <a:t> MA </a:t>
            </a:r>
            <a:r>
              <a:rPr lang="fr-CA" sz="2000" dirty="0" err="1"/>
              <a:t>decisions</a:t>
            </a:r>
            <a:r>
              <a:rPr lang="fr-CA" sz="2000" dirty="0"/>
              <a:t> on the </a:t>
            </a:r>
            <a:r>
              <a:rPr lang="fr-CA" sz="2000" dirty="0" err="1"/>
              <a:t>following</a:t>
            </a:r>
            <a:r>
              <a:rPr lang="fr-CA" sz="2000" dirty="0"/>
              <a:t> </a:t>
            </a:r>
            <a:r>
              <a:rPr lang="fr-CA" sz="2000" dirty="0" err="1"/>
              <a:t>recommendations</a:t>
            </a:r>
            <a:r>
              <a:rPr lang="fr-CA" sz="2000" dirty="0"/>
              <a:t>:</a:t>
            </a:r>
          </a:p>
          <a:p>
            <a:pPr lvl="1">
              <a:buFont typeface="Arial" panose="020B0604020202020204" pitchFamily="34" charset="0"/>
              <a:buChar char="•"/>
            </a:pPr>
            <a:r>
              <a:rPr lang="fr-CA" sz="2000" dirty="0"/>
              <a:t>#3: </a:t>
            </a:r>
            <a:r>
              <a:rPr lang="fr-CA" sz="2000" b="1" dirty="0"/>
              <a:t>Clarification to </a:t>
            </a:r>
            <a:r>
              <a:rPr lang="fr-CA" sz="2000" b="1" dirty="0" err="1"/>
              <a:t>Board</a:t>
            </a:r>
            <a:r>
              <a:rPr lang="fr-CA" sz="2000" b="1" dirty="0"/>
              <a:t> Code of </a:t>
            </a:r>
            <a:r>
              <a:rPr lang="fr-CA" sz="2000" b="1" dirty="0" err="1"/>
              <a:t>Conduct</a:t>
            </a:r>
            <a:r>
              <a:rPr lang="fr-CA" sz="2000" b="1" dirty="0"/>
              <a:t> </a:t>
            </a:r>
            <a:r>
              <a:rPr lang="fr-CA" sz="2000" b="1" dirty="0" err="1"/>
              <a:t>regarding</a:t>
            </a:r>
            <a:r>
              <a:rPr lang="fr-CA" sz="2000" b="1" dirty="0"/>
              <a:t> </a:t>
            </a:r>
            <a:r>
              <a:rPr lang="fr-CA" sz="2000" b="1" dirty="0" err="1"/>
              <a:t>conflicts</a:t>
            </a:r>
            <a:r>
              <a:rPr lang="fr-CA" sz="2000" b="1" dirty="0"/>
              <a:t> of </a:t>
            </a:r>
            <a:r>
              <a:rPr lang="fr-CA" sz="2000" b="1" dirty="0" err="1"/>
              <a:t>interest</a:t>
            </a:r>
            <a:endParaRPr lang="fr-CA" sz="2000" b="1" dirty="0"/>
          </a:p>
          <a:p>
            <a:pPr lvl="2"/>
            <a:r>
              <a:rPr lang="fr-CA" sz="2000" b="1" dirty="0"/>
              <a:t>MA </a:t>
            </a:r>
            <a:r>
              <a:rPr lang="fr-CA" sz="2000" b="1" dirty="0" err="1"/>
              <a:t>decision</a:t>
            </a:r>
            <a:r>
              <a:rPr lang="fr-CA" sz="2000" dirty="0"/>
              <a:t>: </a:t>
            </a:r>
            <a:r>
              <a:rPr lang="fr-CA" sz="2000" dirty="0" err="1"/>
              <a:t>Board</a:t>
            </a:r>
            <a:r>
              <a:rPr lang="fr-CA" sz="2000" dirty="0"/>
              <a:t> </a:t>
            </a:r>
            <a:r>
              <a:rPr lang="fr-CA" sz="2000" dirty="0" err="1"/>
              <a:t>recommends</a:t>
            </a:r>
            <a:r>
              <a:rPr lang="fr-CA" sz="2000" dirty="0"/>
              <a:t> </a:t>
            </a:r>
            <a:r>
              <a:rPr lang="fr-CA" sz="2000" dirty="0" err="1"/>
              <a:t>approval</a:t>
            </a:r>
            <a:r>
              <a:rPr lang="fr-CA" sz="2000" dirty="0"/>
              <a:t> of </a:t>
            </a:r>
            <a:r>
              <a:rPr lang="fr-CA" sz="2000" dirty="0" err="1"/>
              <a:t>following</a:t>
            </a:r>
            <a:r>
              <a:rPr lang="fr-CA" sz="2000" dirty="0"/>
              <a:t> </a:t>
            </a:r>
            <a:r>
              <a:rPr lang="fr-CA" sz="2000" dirty="0" err="1"/>
              <a:t>language</a:t>
            </a:r>
            <a:r>
              <a:rPr lang="fr-CA" sz="2000" dirty="0"/>
              <a:t>:               </a:t>
            </a:r>
            <a:r>
              <a:rPr lang="en-US" sz="1800" i="1" dirty="0"/>
              <a:t>A member of the board </a:t>
            </a:r>
            <a:r>
              <a:rPr lang="en-US" sz="1800" i="1" u="sng" dirty="0"/>
              <a:t>believing they may have an actual, potential or apparent </a:t>
            </a:r>
            <a:r>
              <a:rPr lang="en-US" sz="1800" i="1" dirty="0"/>
              <a:t>conflict of interest concerning a proposal to be discussed by the board shall</a:t>
            </a:r>
            <a:r>
              <a:rPr lang="en-US" sz="1800" i="1" u="sng" dirty="0"/>
              <a:t> recuse themselves from that Board discussion </a:t>
            </a:r>
            <a:r>
              <a:rPr lang="en-US" sz="1800" i="1" dirty="0"/>
              <a:t>and inform the Chair accordingly</a:t>
            </a:r>
            <a:r>
              <a:rPr lang="en-US" sz="1800" i="1" u="sng" dirty="0"/>
              <a:t>. They must </a:t>
            </a:r>
            <a:r>
              <a:rPr lang="en-US" sz="1800" i="1" dirty="0"/>
              <a:t>abstain from communicating with other Board Members regarding the</a:t>
            </a:r>
            <a:r>
              <a:rPr lang="en-US" sz="1800" i="1" u="sng" dirty="0"/>
              <a:t> subject</a:t>
            </a:r>
            <a:r>
              <a:rPr lang="en-US" sz="1800" i="1" dirty="0"/>
              <a:t>.</a:t>
            </a:r>
            <a:r>
              <a:rPr lang="en-US" sz="1800" i="1" u="sng" dirty="0"/>
              <a:t> The Governing Board must make a strong collective commitment to upholding recusal practices</a:t>
            </a:r>
            <a:r>
              <a:rPr lang="en-US" sz="1800" u="sng" dirty="0"/>
              <a:t>.</a:t>
            </a:r>
            <a:r>
              <a:rPr lang="en-US" sz="1800" dirty="0"/>
              <a:t> </a:t>
            </a:r>
            <a:endParaRPr lang="fr-CA" sz="2000" dirty="0"/>
          </a:p>
          <a:p>
            <a:pPr lvl="1">
              <a:buFont typeface="Arial" panose="020B0604020202020204" pitchFamily="34" charset="0"/>
              <a:buChar char="•"/>
            </a:pPr>
            <a:r>
              <a:rPr lang="fr-CA" sz="2000" dirty="0"/>
              <a:t>#5: </a:t>
            </a:r>
            <a:r>
              <a:rPr lang="fr-CA" sz="2000" b="1" dirty="0"/>
              <a:t>Partner country contribution as </a:t>
            </a:r>
            <a:r>
              <a:rPr lang="fr-CA" sz="2000" b="1" dirty="0" err="1"/>
              <a:t>fee</a:t>
            </a:r>
            <a:r>
              <a:rPr lang="fr-CA" sz="2000" b="1" dirty="0"/>
              <a:t> or </a:t>
            </a:r>
            <a:r>
              <a:rPr lang="fr-CA" sz="2000" b="1" dirty="0" err="1"/>
              <a:t>travel</a:t>
            </a:r>
            <a:endParaRPr lang="fr-CA" sz="2000" b="1" dirty="0"/>
          </a:p>
          <a:p>
            <a:pPr lvl="2"/>
            <a:r>
              <a:rPr lang="fr-CA" sz="2000" b="1" dirty="0"/>
              <a:t>MA </a:t>
            </a:r>
            <a:r>
              <a:rPr lang="fr-CA" sz="2000" b="1" dirty="0" err="1"/>
              <a:t>decision</a:t>
            </a:r>
            <a:r>
              <a:rPr lang="fr-CA" sz="2000" dirty="0"/>
              <a:t>: </a:t>
            </a:r>
            <a:r>
              <a:rPr lang="fr-CA" sz="2000" dirty="0" err="1"/>
              <a:t>Board</a:t>
            </a:r>
            <a:r>
              <a:rPr lang="fr-CA" sz="2000" dirty="0"/>
              <a:t> </a:t>
            </a:r>
            <a:r>
              <a:rPr lang="fr-CA" sz="2000" dirty="0" err="1"/>
              <a:t>recommends</a:t>
            </a:r>
            <a:r>
              <a:rPr lang="fr-CA" sz="2000" dirty="0"/>
              <a:t> </a:t>
            </a:r>
            <a:r>
              <a:rPr lang="fr-CA" sz="2000" dirty="0" err="1"/>
              <a:t>approval</a:t>
            </a:r>
            <a:r>
              <a:rPr lang="fr-CA" sz="2000" dirty="0"/>
              <a:t> (SOP to </a:t>
            </a:r>
            <a:r>
              <a:rPr lang="fr-CA" sz="2000" dirty="0" err="1"/>
              <a:t>be</a:t>
            </a:r>
            <a:r>
              <a:rPr lang="fr-CA" sz="2000" dirty="0"/>
              <a:t> </a:t>
            </a:r>
            <a:r>
              <a:rPr lang="fr-CA" sz="2000" dirty="0" err="1"/>
              <a:t>amended</a:t>
            </a:r>
            <a:r>
              <a:rPr lang="fr-CA" sz="2000" dirty="0"/>
              <a:t>)</a:t>
            </a:r>
          </a:p>
          <a:p>
            <a:pPr lvl="1">
              <a:buFont typeface="Arial" panose="020B0604020202020204" pitchFamily="34" charset="0"/>
              <a:buChar char="•"/>
            </a:pPr>
            <a:r>
              <a:rPr lang="fr-CA" sz="2000" dirty="0"/>
              <a:t>#6: </a:t>
            </a:r>
            <a:r>
              <a:rPr lang="fr-CA" sz="2000" b="1" dirty="0" err="1"/>
              <a:t>Board</a:t>
            </a:r>
            <a:r>
              <a:rPr lang="fr-CA" sz="2000" b="1" dirty="0"/>
              <a:t> </a:t>
            </a:r>
            <a:r>
              <a:rPr lang="fr-CA" sz="2000" b="1" dirty="0" err="1"/>
              <a:t>waiver</a:t>
            </a:r>
            <a:r>
              <a:rPr lang="fr-CA" sz="2000" b="1" dirty="0"/>
              <a:t> for </a:t>
            </a:r>
            <a:r>
              <a:rPr lang="fr-CA" sz="2000" b="1" dirty="0" err="1"/>
              <a:t>partner</a:t>
            </a:r>
            <a:r>
              <a:rPr lang="fr-CA" sz="2000" b="1" dirty="0"/>
              <a:t> country </a:t>
            </a:r>
            <a:r>
              <a:rPr lang="fr-CA" sz="2000" b="1" dirty="0" err="1"/>
              <a:t>fee</a:t>
            </a:r>
            <a:endParaRPr lang="fr-CA" sz="2000" b="1" dirty="0"/>
          </a:p>
          <a:p>
            <a:pPr lvl="2"/>
            <a:r>
              <a:rPr lang="fr-CA" sz="2000" b="1" dirty="0"/>
              <a:t>MA </a:t>
            </a:r>
            <a:r>
              <a:rPr lang="fr-CA" sz="2000" b="1" dirty="0" err="1"/>
              <a:t>decision</a:t>
            </a:r>
            <a:r>
              <a:rPr lang="fr-CA" sz="2000" dirty="0"/>
              <a:t>: </a:t>
            </a:r>
            <a:r>
              <a:rPr lang="fr-CA" sz="2000" dirty="0" err="1"/>
              <a:t>Board</a:t>
            </a:r>
            <a:r>
              <a:rPr lang="fr-CA" sz="2000" dirty="0"/>
              <a:t> </a:t>
            </a:r>
            <a:r>
              <a:rPr lang="fr-CA" sz="2000" dirty="0" err="1"/>
              <a:t>recommends</a:t>
            </a:r>
            <a:r>
              <a:rPr lang="fr-CA" sz="2000" dirty="0"/>
              <a:t> </a:t>
            </a:r>
            <a:r>
              <a:rPr lang="fr-CA" sz="2000" dirty="0" err="1"/>
              <a:t>approval</a:t>
            </a:r>
            <a:r>
              <a:rPr lang="fr-CA" sz="2000" dirty="0"/>
              <a:t> (SOP to </a:t>
            </a:r>
            <a:r>
              <a:rPr lang="fr-CA" sz="2000" dirty="0" err="1"/>
              <a:t>be</a:t>
            </a:r>
            <a:r>
              <a:rPr lang="fr-CA" sz="2000" dirty="0"/>
              <a:t> </a:t>
            </a:r>
            <a:r>
              <a:rPr lang="fr-CA" sz="2000" dirty="0" err="1"/>
              <a:t>amended</a:t>
            </a:r>
            <a:r>
              <a:rPr lang="fr-CA" sz="2000" dirty="0"/>
              <a:t>)</a:t>
            </a:r>
          </a:p>
        </p:txBody>
      </p:sp>
    </p:spTree>
    <p:extLst>
      <p:ext uri="{BB962C8B-B14F-4D97-AF65-F5344CB8AC3E}">
        <p14:creationId xmlns:p14="http://schemas.microsoft.com/office/powerpoint/2010/main" val="109358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t>End of Part 1</a:t>
            </a:r>
          </a:p>
        </p:txBody>
      </p:sp>
      <p:sp>
        <p:nvSpPr>
          <p:cNvPr id="3" name="Sous-titre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222793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t>Session 8 – Introduction</a:t>
            </a:r>
          </a:p>
        </p:txBody>
      </p:sp>
      <p:sp>
        <p:nvSpPr>
          <p:cNvPr id="3" name="Espace réservé du contenu 2"/>
          <p:cNvSpPr>
            <a:spLocks noGrp="1"/>
          </p:cNvSpPr>
          <p:nvPr>
            <p:ph idx="1"/>
          </p:nvPr>
        </p:nvSpPr>
        <p:spPr/>
        <p:txBody>
          <a:bodyPr>
            <a:normAutofit/>
          </a:bodyPr>
          <a:lstStyle/>
          <a:p>
            <a:r>
              <a:rPr lang="fr-CA" sz="2000" dirty="0"/>
              <a:t>Session </a:t>
            </a:r>
            <a:r>
              <a:rPr lang="fr-CA" sz="2000" dirty="0" err="1"/>
              <a:t>covers</a:t>
            </a:r>
            <a:r>
              <a:rPr lang="fr-CA" sz="2000" dirty="0"/>
              <a:t> issues </a:t>
            </a:r>
            <a:r>
              <a:rPr lang="fr-CA" sz="2000" dirty="0" err="1"/>
              <a:t>related</a:t>
            </a:r>
            <a:r>
              <a:rPr lang="fr-CA" sz="2000" dirty="0"/>
              <a:t> to </a:t>
            </a:r>
            <a:r>
              <a:rPr lang="fr-CA" sz="2000" dirty="0" err="1"/>
              <a:t>hosting</a:t>
            </a:r>
            <a:r>
              <a:rPr lang="fr-CA" sz="2000" dirty="0"/>
              <a:t>, </a:t>
            </a:r>
            <a:r>
              <a:rPr lang="fr-CA" sz="2000" dirty="0" err="1"/>
              <a:t>including</a:t>
            </a:r>
            <a:r>
              <a:rPr lang="fr-CA" sz="2000" dirty="0"/>
              <a:t>:</a:t>
            </a:r>
          </a:p>
          <a:p>
            <a:pPr lvl="1">
              <a:buFont typeface="Arial" panose="020B0604020202020204" pitchFamily="34" charset="0"/>
              <a:buChar char="•"/>
            </a:pPr>
            <a:r>
              <a:rPr lang="fr-CA" sz="2000" dirty="0" err="1"/>
              <a:t>Secretariat</a:t>
            </a:r>
            <a:r>
              <a:rPr lang="fr-CA" sz="2000" dirty="0"/>
              <a:t> model (</a:t>
            </a:r>
            <a:r>
              <a:rPr lang="fr-CA" sz="2000" dirty="0" err="1"/>
              <a:t>recommendation</a:t>
            </a:r>
            <a:r>
              <a:rPr lang="fr-CA" sz="2000" dirty="0"/>
              <a:t> #13)</a:t>
            </a:r>
          </a:p>
          <a:p>
            <a:pPr lvl="1">
              <a:buFont typeface="Arial" panose="020B0604020202020204" pitchFamily="34" charset="0"/>
              <a:buChar char="•"/>
            </a:pPr>
            <a:r>
              <a:rPr lang="fr-CA" sz="2000" dirty="0" err="1"/>
              <a:t>Executive</a:t>
            </a:r>
            <a:r>
              <a:rPr lang="fr-CA" sz="2000" dirty="0"/>
              <a:t> </a:t>
            </a:r>
            <a:r>
              <a:rPr lang="fr-CA" sz="2000" dirty="0" err="1"/>
              <a:t>Director</a:t>
            </a:r>
            <a:r>
              <a:rPr lang="fr-CA" sz="2000" dirty="0"/>
              <a:t> (</a:t>
            </a:r>
            <a:r>
              <a:rPr lang="fr-CA" sz="2000" dirty="0" err="1"/>
              <a:t>recommendation</a:t>
            </a:r>
            <a:r>
              <a:rPr lang="fr-CA" sz="2000" dirty="0"/>
              <a:t> #11)</a:t>
            </a:r>
          </a:p>
          <a:p>
            <a:pPr lvl="1">
              <a:buFont typeface="Arial" panose="020B0604020202020204" pitchFamily="34" charset="0"/>
              <a:buChar char="•"/>
            </a:pPr>
            <a:r>
              <a:rPr lang="fr-CA" sz="2000" dirty="0" err="1"/>
              <a:t>Secretariat</a:t>
            </a:r>
            <a:r>
              <a:rPr lang="fr-CA" sz="2000" dirty="0"/>
              <a:t> location (</a:t>
            </a:r>
            <a:r>
              <a:rPr lang="fr-CA" sz="2000" dirty="0" err="1"/>
              <a:t>recommendation</a:t>
            </a:r>
            <a:r>
              <a:rPr lang="fr-CA" sz="2000" dirty="0"/>
              <a:t> #14)</a:t>
            </a:r>
          </a:p>
          <a:p>
            <a:pPr lvl="1">
              <a:buFont typeface="Arial" panose="020B0604020202020204" pitchFamily="34" charset="0"/>
              <a:buChar char="•"/>
            </a:pPr>
            <a:r>
              <a:rPr lang="fr-CA" sz="2000" dirty="0" err="1"/>
              <a:t>Membership</a:t>
            </a:r>
            <a:r>
              <a:rPr lang="fr-CA" sz="2000" dirty="0"/>
              <a:t> </a:t>
            </a:r>
            <a:r>
              <a:rPr lang="fr-CA" sz="2000" dirty="0" err="1"/>
              <a:t>categories</a:t>
            </a:r>
            <a:r>
              <a:rPr lang="fr-CA" sz="2000" dirty="0"/>
              <a:t> (</a:t>
            </a:r>
            <a:r>
              <a:rPr lang="fr-CA" sz="2000" dirty="0" err="1"/>
              <a:t>recommendation</a:t>
            </a:r>
            <a:r>
              <a:rPr lang="fr-CA" sz="2000" dirty="0"/>
              <a:t> #4)</a:t>
            </a:r>
          </a:p>
          <a:p>
            <a:pPr lvl="1">
              <a:buFont typeface="Arial" panose="020B0604020202020204" pitchFamily="34" charset="0"/>
              <a:buChar char="•"/>
            </a:pPr>
            <a:r>
              <a:rPr lang="fr-CA" sz="2000" dirty="0" err="1"/>
              <a:t>Board</a:t>
            </a:r>
            <a:r>
              <a:rPr lang="fr-CA" sz="2000" dirty="0"/>
              <a:t> size and </a:t>
            </a:r>
            <a:r>
              <a:rPr lang="fr-CA" sz="2000" dirty="0" err="1"/>
              <a:t>voting</a:t>
            </a:r>
            <a:r>
              <a:rPr lang="fr-CA" sz="2000" dirty="0"/>
              <a:t> (</a:t>
            </a:r>
            <a:r>
              <a:rPr lang="fr-CA" sz="2000" dirty="0" err="1"/>
              <a:t>recommendations</a:t>
            </a:r>
            <a:r>
              <a:rPr lang="fr-CA" sz="2000" dirty="0"/>
              <a:t> #9 and 10)</a:t>
            </a:r>
          </a:p>
          <a:p>
            <a:pPr lvl="1">
              <a:buFont typeface="Arial" panose="020B0604020202020204" pitchFamily="34" charset="0"/>
              <a:buChar char="•"/>
            </a:pPr>
            <a:r>
              <a:rPr lang="fr-CA" sz="2000" dirty="0" err="1"/>
              <a:t>Membership</a:t>
            </a:r>
            <a:r>
              <a:rPr lang="fr-CA" sz="2000" dirty="0"/>
              <a:t> </a:t>
            </a:r>
            <a:r>
              <a:rPr lang="fr-CA" sz="2000" dirty="0" err="1"/>
              <a:t>fee</a:t>
            </a:r>
            <a:r>
              <a:rPr lang="fr-CA" sz="2000" dirty="0"/>
              <a:t> structure (</a:t>
            </a:r>
            <a:r>
              <a:rPr lang="fr-CA" sz="2000" dirty="0" err="1"/>
              <a:t>recommendation</a:t>
            </a:r>
            <a:r>
              <a:rPr lang="fr-CA" sz="2000" dirty="0"/>
              <a:t> #7)</a:t>
            </a:r>
          </a:p>
          <a:p>
            <a:pPr marL="457200" lvl="1" indent="0">
              <a:buNone/>
            </a:pPr>
            <a:endParaRPr lang="fr-CA" sz="2000" dirty="0"/>
          </a:p>
          <a:p>
            <a:r>
              <a:rPr lang="fr-CA" sz="2000" dirty="0"/>
              <a:t>MA discussion </a:t>
            </a:r>
            <a:r>
              <a:rPr lang="fr-CA" sz="2000" dirty="0" err="1"/>
              <a:t>is</a:t>
            </a:r>
            <a:r>
              <a:rPr lang="fr-CA" sz="2000" dirty="0"/>
              <a:t> </a:t>
            </a:r>
            <a:r>
              <a:rPr lang="fr-CA" sz="2000" dirty="0" err="1"/>
              <a:t>needed</a:t>
            </a:r>
            <a:r>
              <a:rPr lang="fr-CA" sz="2000" dirty="0"/>
              <a:t> on </a:t>
            </a:r>
            <a:r>
              <a:rPr lang="fr-CA" sz="2000" dirty="0" err="1"/>
              <a:t>these</a:t>
            </a:r>
            <a:r>
              <a:rPr lang="fr-CA" sz="2000" dirty="0"/>
              <a:t> inter-</a:t>
            </a:r>
            <a:r>
              <a:rPr lang="fr-CA" sz="2000" dirty="0" err="1"/>
              <a:t>related</a:t>
            </a:r>
            <a:r>
              <a:rPr lang="fr-CA" sz="2000" dirty="0"/>
              <a:t> issues to </a:t>
            </a:r>
            <a:r>
              <a:rPr lang="fr-CA" sz="2000" dirty="0" err="1"/>
              <a:t>provide</a:t>
            </a:r>
            <a:r>
              <a:rPr lang="fr-CA" sz="2000" dirty="0"/>
              <a:t> </a:t>
            </a:r>
            <a:r>
              <a:rPr lang="fr-CA" sz="2000" dirty="0" err="1"/>
              <a:t>strategic</a:t>
            </a:r>
            <a:r>
              <a:rPr lang="fr-CA" sz="2000" dirty="0"/>
              <a:t> guidance for </a:t>
            </a:r>
            <a:r>
              <a:rPr lang="fr-CA" sz="2000" dirty="0" err="1"/>
              <a:t>additional</a:t>
            </a:r>
            <a:r>
              <a:rPr lang="fr-CA" sz="2000" dirty="0"/>
              <a:t> </a:t>
            </a:r>
            <a:r>
              <a:rPr lang="fr-CA" sz="2000" dirty="0" err="1"/>
              <a:t>work</a:t>
            </a:r>
            <a:r>
              <a:rPr lang="fr-CA" sz="2000" dirty="0"/>
              <a:t> on future arrangements</a:t>
            </a:r>
          </a:p>
          <a:p>
            <a:pPr marL="0" indent="0">
              <a:buNone/>
            </a:pPr>
            <a:endParaRPr lang="fr-CA" sz="2400" dirty="0"/>
          </a:p>
          <a:p>
            <a:endParaRPr lang="fr-CA" dirty="0"/>
          </a:p>
        </p:txBody>
      </p:sp>
    </p:spTree>
    <p:extLst>
      <p:ext uri="{BB962C8B-B14F-4D97-AF65-F5344CB8AC3E}">
        <p14:creationId xmlns:p14="http://schemas.microsoft.com/office/powerpoint/2010/main" val="369390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600" dirty="0" err="1"/>
              <a:t>Secretariat</a:t>
            </a:r>
            <a:r>
              <a:rPr lang="fr-CA" sz="3600" dirty="0"/>
              <a:t> Structure &amp; </a:t>
            </a:r>
            <a:r>
              <a:rPr lang="fr-CA" sz="3600" dirty="0" err="1"/>
              <a:t>Hosting</a:t>
            </a:r>
            <a:br>
              <a:rPr lang="fr-CA" sz="3600" dirty="0"/>
            </a:br>
            <a:r>
              <a:rPr lang="fr-CA" sz="3600" dirty="0"/>
              <a:t>(</a:t>
            </a:r>
            <a:r>
              <a:rPr lang="fr-CA" sz="2400" dirty="0" err="1"/>
              <a:t>Recommendations</a:t>
            </a:r>
            <a:r>
              <a:rPr lang="fr-CA" sz="2400" dirty="0"/>
              <a:t> 13, 11 and 14)</a:t>
            </a:r>
            <a:endParaRPr lang="fr-CA" sz="3600" dirty="0"/>
          </a:p>
        </p:txBody>
      </p:sp>
      <p:sp>
        <p:nvSpPr>
          <p:cNvPr id="3" name="Espace réservé du contenu 2"/>
          <p:cNvSpPr>
            <a:spLocks noGrp="1"/>
          </p:cNvSpPr>
          <p:nvPr>
            <p:ph idx="1"/>
          </p:nvPr>
        </p:nvSpPr>
        <p:spPr/>
        <p:txBody>
          <a:bodyPr>
            <a:noAutofit/>
          </a:bodyPr>
          <a:lstStyle/>
          <a:p>
            <a:r>
              <a:rPr lang="fr-CA" sz="2000" dirty="0" err="1"/>
              <a:t>Several</a:t>
            </a:r>
            <a:r>
              <a:rPr lang="fr-CA" sz="2000" dirty="0"/>
              <a:t> options possible (four in consultants’ report, </a:t>
            </a:r>
            <a:r>
              <a:rPr lang="fr-CA" sz="2000" dirty="0" err="1"/>
              <a:t>further</a:t>
            </a:r>
            <a:r>
              <a:rPr lang="fr-CA" sz="2000" dirty="0"/>
              <a:t> variations possible)</a:t>
            </a:r>
          </a:p>
          <a:p>
            <a:r>
              <a:rPr lang="fr-CA" sz="2000" dirty="0"/>
              <a:t>Key variables of options </a:t>
            </a:r>
            <a:r>
              <a:rPr lang="fr-CA" sz="2000" dirty="0" err="1"/>
              <a:t>include</a:t>
            </a:r>
            <a:r>
              <a:rPr lang="fr-CA" sz="2000" dirty="0"/>
              <a:t> </a:t>
            </a:r>
            <a:r>
              <a:rPr lang="fr-CA" sz="2000" dirty="0" err="1"/>
              <a:t>independence</a:t>
            </a:r>
            <a:r>
              <a:rPr lang="fr-CA" sz="2000" dirty="0"/>
              <a:t>, </a:t>
            </a:r>
            <a:r>
              <a:rPr lang="fr-CA" sz="2000" dirty="0" err="1"/>
              <a:t>lines</a:t>
            </a:r>
            <a:r>
              <a:rPr lang="fr-CA" sz="2000" dirty="0"/>
              <a:t> of </a:t>
            </a:r>
            <a:r>
              <a:rPr lang="fr-CA" sz="2000" dirty="0" err="1"/>
              <a:t>accountability</a:t>
            </a:r>
            <a:r>
              <a:rPr lang="fr-CA" sz="2000" dirty="0"/>
              <a:t>, </a:t>
            </a:r>
            <a:r>
              <a:rPr lang="fr-CA" sz="2000" dirty="0" err="1"/>
              <a:t>legal</a:t>
            </a:r>
            <a:r>
              <a:rPr lang="fr-CA" sz="2000" dirty="0"/>
              <a:t> </a:t>
            </a:r>
            <a:r>
              <a:rPr lang="fr-CA" sz="2000" dirty="0" err="1"/>
              <a:t>status</a:t>
            </a:r>
            <a:r>
              <a:rPr lang="fr-CA" sz="2000" dirty="0"/>
              <a:t>.</a:t>
            </a:r>
          </a:p>
          <a:p>
            <a:r>
              <a:rPr lang="fr-CA" sz="2000" dirty="0"/>
              <a:t>In all options, </a:t>
            </a:r>
            <a:r>
              <a:rPr lang="fr-CA" sz="2000" dirty="0" err="1"/>
              <a:t>assumption</a:t>
            </a:r>
            <a:r>
              <a:rPr lang="fr-CA" sz="2000" dirty="0"/>
              <a:t> </a:t>
            </a:r>
            <a:r>
              <a:rPr lang="fr-CA" sz="2000" dirty="0" err="1"/>
              <a:t>that</a:t>
            </a:r>
            <a:r>
              <a:rPr lang="fr-CA" sz="2000" dirty="0"/>
              <a:t> </a:t>
            </a:r>
            <a:r>
              <a:rPr lang="fr-CA" sz="2000" dirty="0" err="1"/>
              <a:t>Secretariat</a:t>
            </a:r>
            <a:r>
              <a:rPr lang="fr-CA" sz="2000" dirty="0"/>
              <a:t> </a:t>
            </a:r>
            <a:r>
              <a:rPr lang="fr-CA" sz="2000" dirty="0" err="1"/>
              <a:t>maintains</a:t>
            </a:r>
            <a:r>
              <a:rPr lang="fr-CA" sz="2000" dirty="0"/>
              <a:t> </a:t>
            </a:r>
            <a:r>
              <a:rPr lang="fr-CA" sz="2000" dirty="0" err="1"/>
              <a:t>same</a:t>
            </a:r>
            <a:r>
              <a:rPr lang="fr-CA" sz="2000" dirty="0"/>
              <a:t> </a:t>
            </a:r>
            <a:r>
              <a:rPr lang="fr-CA" sz="2000" dirty="0" err="1"/>
              <a:t>fuctions</a:t>
            </a:r>
            <a:r>
              <a:rPr lang="fr-CA" sz="2000" dirty="0"/>
              <a:t> as </a:t>
            </a:r>
            <a:r>
              <a:rPr lang="fr-CA" sz="2000" dirty="0" err="1"/>
              <a:t>current</a:t>
            </a:r>
            <a:r>
              <a:rPr lang="fr-CA" sz="2000" dirty="0"/>
              <a:t> one, </a:t>
            </a:r>
            <a:r>
              <a:rPr lang="fr-CA" sz="2000" dirty="0" err="1"/>
              <a:t>including</a:t>
            </a:r>
            <a:r>
              <a:rPr lang="fr-CA" sz="2000" dirty="0"/>
              <a:t>:</a:t>
            </a:r>
          </a:p>
          <a:p>
            <a:pPr lvl="1">
              <a:buFont typeface="Arial" panose="020B0604020202020204" pitchFamily="34" charset="0"/>
              <a:buChar char="•"/>
            </a:pPr>
            <a:r>
              <a:rPr lang="fr-CA" sz="2000" dirty="0" err="1"/>
              <a:t>Overall</a:t>
            </a:r>
            <a:r>
              <a:rPr lang="fr-CA" sz="2000" dirty="0"/>
              <a:t> management of IATI, </a:t>
            </a:r>
            <a:r>
              <a:rPr lang="fr-CA" sz="2000" dirty="0" err="1"/>
              <a:t>including</a:t>
            </a:r>
            <a:r>
              <a:rPr lang="fr-CA" sz="2000" dirty="0"/>
              <a:t> </a:t>
            </a:r>
            <a:r>
              <a:rPr lang="fr-CA" sz="2000" dirty="0" err="1"/>
              <a:t>financial</a:t>
            </a:r>
            <a:r>
              <a:rPr lang="fr-CA" sz="2000" dirty="0"/>
              <a:t> management</a:t>
            </a:r>
          </a:p>
          <a:p>
            <a:pPr lvl="1">
              <a:buFont typeface="Arial" panose="020B0604020202020204" pitchFamily="34" charset="0"/>
              <a:buChar char="•"/>
            </a:pPr>
            <a:r>
              <a:rPr lang="fr-CA" sz="2000" dirty="0" err="1"/>
              <a:t>Technical</a:t>
            </a:r>
            <a:r>
              <a:rPr lang="fr-CA" sz="2000" dirty="0"/>
              <a:t> </a:t>
            </a:r>
            <a:r>
              <a:rPr lang="fr-CA" sz="2000" dirty="0" err="1"/>
              <a:t>development</a:t>
            </a:r>
            <a:r>
              <a:rPr lang="fr-CA" sz="2000" dirty="0"/>
              <a:t> and support</a:t>
            </a:r>
          </a:p>
          <a:p>
            <a:pPr lvl="1">
              <a:buFont typeface="Arial" panose="020B0604020202020204" pitchFamily="34" charset="0"/>
              <a:buChar char="•"/>
            </a:pPr>
            <a:r>
              <a:rPr lang="fr-CA" sz="2000" dirty="0"/>
              <a:t>Communications and </a:t>
            </a:r>
            <a:r>
              <a:rPr lang="fr-CA" sz="2000" dirty="0" err="1"/>
              <a:t>outreach</a:t>
            </a:r>
            <a:endParaRPr lang="fr-CA" sz="2000" dirty="0"/>
          </a:p>
          <a:p>
            <a:pPr lvl="1">
              <a:buFont typeface="Arial" panose="020B0604020202020204" pitchFamily="34" charset="0"/>
              <a:buChar char="•"/>
            </a:pPr>
            <a:r>
              <a:rPr lang="fr-CA" sz="2000" dirty="0"/>
              <a:t>Support to </a:t>
            </a:r>
            <a:r>
              <a:rPr lang="fr-CA" sz="2000" dirty="0" err="1"/>
              <a:t>Members</a:t>
            </a:r>
            <a:r>
              <a:rPr lang="fr-CA" sz="2000" dirty="0"/>
              <a:t>’ </a:t>
            </a:r>
            <a:r>
              <a:rPr lang="fr-CA" sz="2000" dirty="0" err="1"/>
              <a:t>Assembly</a:t>
            </a:r>
            <a:r>
              <a:rPr lang="fr-CA" sz="2000" dirty="0"/>
              <a:t> and </a:t>
            </a:r>
            <a:r>
              <a:rPr lang="fr-CA" sz="2000" dirty="0" err="1"/>
              <a:t>Board</a:t>
            </a:r>
            <a:r>
              <a:rPr lang="fr-CA" sz="2000" dirty="0"/>
              <a:t>, </a:t>
            </a:r>
            <a:r>
              <a:rPr lang="fr-CA" sz="2000" dirty="0" err="1"/>
              <a:t>including</a:t>
            </a:r>
            <a:r>
              <a:rPr lang="fr-CA" sz="2000" dirty="0"/>
              <a:t> for </a:t>
            </a:r>
            <a:r>
              <a:rPr lang="fr-CA" sz="2000" dirty="0" err="1"/>
              <a:t>strategic</a:t>
            </a:r>
            <a:r>
              <a:rPr lang="fr-CA" sz="2000" dirty="0"/>
              <a:t> planning</a:t>
            </a:r>
          </a:p>
          <a:p>
            <a:r>
              <a:rPr lang="fr-CA" sz="2000" dirty="0" err="1"/>
              <a:t>Cost</a:t>
            </a:r>
            <a:r>
              <a:rPr lang="fr-CA" sz="2000" dirty="0"/>
              <a:t> </a:t>
            </a:r>
            <a:r>
              <a:rPr lang="fr-CA" sz="2000" dirty="0" err="1"/>
              <a:t>was</a:t>
            </a:r>
            <a:r>
              <a:rPr lang="fr-CA" sz="2000" dirty="0"/>
              <a:t> </a:t>
            </a:r>
            <a:r>
              <a:rPr lang="fr-CA" sz="2000" dirty="0" err="1"/>
              <a:t>mentioned</a:t>
            </a:r>
            <a:r>
              <a:rPr lang="fr-CA" sz="2000" dirty="0"/>
              <a:t> by </a:t>
            </a:r>
            <a:r>
              <a:rPr lang="fr-CA" sz="2000" dirty="0" err="1"/>
              <a:t>most</a:t>
            </a:r>
            <a:r>
              <a:rPr lang="fr-CA" sz="2000" dirty="0"/>
              <a:t> </a:t>
            </a:r>
            <a:r>
              <a:rPr lang="fr-CA" sz="2000" dirty="0" err="1"/>
              <a:t>members</a:t>
            </a:r>
            <a:r>
              <a:rPr lang="fr-CA" sz="2000" dirty="0"/>
              <a:t>, </a:t>
            </a:r>
            <a:r>
              <a:rPr lang="fr-CA" sz="2000" dirty="0" err="1"/>
              <a:t>especially</a:t>
            </a:r>
            <a:r>
              <a:rPr lang="fr-CA" sz="2000" dirty="0"/>
              <a:t> </a:t>
            </a:r>
            <a:r>
              <a:rPr lang="fr-CA" sz="2000" dirty="0" err="1"/>
              <a:t>with</a:t>
            </a:r>
            <a:r>
              <a:rPr lang="fr-CA" sz="2000" dirty="0"/>
              <a:t> regards to </a:t>
            </a:r>
            <a:r>
              <a:rPr lang="fr-CA" sz="2000" dirty="0" err="1"/>
              <a:t>creating</a:t>
            </a:r>
            <a:r>
              <a:rPr lang="fr-CA" sz="2000" dirty="0"/>
              <a:t> an ED position</a:t>
            </a:r>
          </a:p>
        </p:txBody>
      </p:sp>
    </p:spTree>
    <p:extLst>
      <p:ext uri="{BB962C8B-B14F-4D97-AF65-F5344CB8AC3E}">
        <p14:creationId xmlns:p14="http://schemas.microsoft.com/office/powerpoint/2010/main" val="310792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err="1"/>
              <a:t>Hosting</a:t>
            </a:r>
            <a:r>
              <a:rPr lang="fr-CA" sz="3600" dirty="0"/>
              <a:t> </a:t>
            </a:r>
            <a:r>
              <a:rPr lang="fr-CA" sz="3600" dirty="0" err="1"/>
              <a:t>Models</a:t>
            </a:r>
            <a:r>
              <a:rPr lang="fr-CA" sz="3600" dirty="0"/>
              <a:t> – </a:t>
            </a:r>
            <a:r>
              <a:rPr lang="fr-CA" sz="3600" dirty="0" err="1"/>
              <a:t>Factors</a:t>
            </a:r>
            <a:r>
              <a:rPr lang="fr-CA" sz="3600" dirty="0"/>
              <a:t> to </a:t>
            </a:r>
            <a:r>
              <a:rPr lang="fr-CA" sz="3600" dirty="0" err="1"/>
              <a:t>Consider</a:t>
            </a:r>
            <a:endParaRPr lang="fr-CA" sz="3600" dirty="0"/>
          </a:p>
        </p:txBody>
      </p:sp>
      <p:sp>
        <p:nvSpPr>
          <p:cNvPr id="3" name="Espace réservé du contenu 2"/>
          <p:cNvSpPr>
            <a:spLocks noGrp="1"/>
          </p:cNvSpPr>
          <p:nvPr>
            <p:ph idx="1"/>
          </p:nvPr>
        </p:nvSpPr>
        <p:spPr/>
        <p:txBody>
          <a:bodyPr>
            <a:noAutofit/>
          </a:bodyPr>
          <a:lstStyle/>
          <a:p>
            <a:r>
              <a:rPr lang="fr-CA" sz="2000" dirty="0" err="1"/>
              <a:t>Board</a:t>
            </a:r>
            <a:r>
              <a:rPr lang="fr-CA" sz="2000" dirty="0"/>
              <a:t> </a:t>
            </a:r>
            <a:r>
              <a:rPr lang="fr-CA" sz="2000" dirty="0" err="1"/>
              <a:t>outlined</a:t>
            </a:r>
            <a:r>
              <a:rPr lang="fr-CA" sz="2000" dirty="0"/>
              <a:t> </a:t>
            </a:r>
            <a:r>
              <a:rPr lang="fr-CA" sz="2000" dirty="0" err="1"/>
              <a:t>several</a:t>
            </a:r>
            <a:r>
              <a:rPr lang="fr-CA" sz="2000" dirty="0"/>
              <a:t> </a:t>
            </a:r>
            <a:r>
              <a:rPr lang="fr-CA" sz="2000" dirty="0" err="1"/>
              <a:t>factors</a:t>
            </a:r>
            <a:r>
              <a:rPr lang="fr-CA" sz="2000" dirty="0"/>
              <a:t> in </a:t>
            </a:r>
            <a:r>
              <a:rPr lang="fr-CA" sz="2000" dirty="0" err="1"/>
              <a:t>paper</a:t>
            </a:r>
            <a:r>
              <a:rPr lang="fr-CA" sz="2000" dirty="0"/>
              <a:t>:</a:t>
            </a:r>
          </a:p>
          <a:p>
            <a:pPr lvl="1">
              <a:buFont typeface="Arial" panose="020B0604020202020204" pitchFamily="34" charset="0"/>
              <a:buChar char="•"/>
            </a:pPr>
            <a:r>
              <a:rPr lang="fr-CA" sz="2000" dirty="0" err="1"/>
              <a:t>Costs</a:t>
            </a:r>
            <a:endParaRPr lang="fr-CA" sz="2000" dirty="0"/>
          </a:p>
          <a:p>
            <a:pPr lvl="1">
              <a:buFont typeface="Arial" panose="020B0604020202020204" pitchFamily="34" charset="0"/>
              <a:buChar char="•"/>
            </a:pPr>
            <a:r>
              <a:rPr lang="fr-CA" sz="2000" dirty="0" err="1"/>
              <a:t>Predictability</a:t>
            </a:r>
            <a:r>
              <a:rPr lang="fr-CA" sz="2000" dirty="0"/>
              <a:t> and </a:t>
            </a:r>
            <a:r>
              <a:rPr lang="fr-CA" sz="2000" dirty="0" err="1"/>
              <a:t>stability</a:t>
            </a:r>
            <a:r>
              <a:rPr lang="fr-CA" sz="2000" dirty="0"/>
              <a:t> of </a:t>
            </a:r>
            <a:r>
              <a:rPr lang="fr-CA" sz="2000" dirty="0" err="1"/>
              <a:t>funding</a:t>
            </a:r>
            <a:endParaRPr lang="fr-CA" sz="2000" dirty="0"/>
          </a:p>
          <a:p>
            <a:pPr lvl="1">
              <a:buFont typeface="Arial" panose="020B0604020202020204" pitchFamily="34" charset="0"/>
              <a:buChar char="•"/>
            </a:pPr>
            <a:r>
              <a:rPr lang="fr-CA" sz="2000" dirty="0"/>
              <a:t>Financial management </a:t>
            </a:r>
          </a:p>
          <a:p>
            <a:pPr lvl="1">
              <a:buFont typeface="Arial" panose="020B0604020202020204" pitchFamily="34" charset="0"/>
              <a:buChar char="•"/>
            </a:pPr>
            <a:r>
              <a:rPr lang="fr-CA" sz="2000" dirty="0" err="1"/>
              <a:t>Legal</a:t>
            </a:r>
            <a:r>
              <a:rPr lang="fr-CA" sz="2000" dirty="0"/>
              <a:t> </a:t>
            </a:r>
            <a:r>
              <a:rPr lang="fr-CA" sz="2000" dirty="0" err="1"/>
              <a:t>status</a:t>
            </a:r>
            <a:endParaRPr lang="fr-CA" sz="2000" dirty="0"/>
          </a:p>
          <a:p>
            <a:pPr lvl="1">
              <a:buFont typeface="Arial" panose="020B0604020202020204" pitchFamily="34" charset="0"/>
              <a:buChar char="•"/>
            </a:pPr>
            <a:r>
              <a:rPr lang="fr-CA" sz="2000" dirty="0" err="1"/>
              <a:t>Role</a:t>
            </a:r>
            <a:r>
              <a:rPr lang="fr-CA" sz="2000" dirty="0"/>
              <a:t> of IATI as </a:t>
            </a:r>
            <a:r>
              <a:rPr lang="fr-CA" sz="2000" dirty="0" err="1"/>
              <a:t>political</a:t>
            </a:r>
            <a:r>
              <a:rPr lang="fr-CA" sz="2000" dirty="0"/>
              <a:t> and </a:t>
            </a:r>
            <a:r>
              <a:rPr lang="fr-CA" sz="2000" dirty="0" err="1"/>
              <a:t>technical</a:t>
            </a:r>
            <a:r>
              <a:rPr lang="fr-CA" sz="2000" dirty="0"/>
              <a:t> initiative</a:t>
            </a:r>
          </a:p>
          <a:p>
            <a:pPr lvl="1">
              <a:buFont typeface="Arial" panose="020B0604020202020204" pitchFamily="34" charset="0"/>
              <a:buChar char="•"/>
            </a:pPr>
            <a:r>
              <a:rPr lang="fr-CA" sz="2000" dirty="0" err="1"/>
              <a:t>Agility</a:t>
            </a:r>
            <a:r>
              <a:rPr lang="fr-CA" sz="2000" dirty="0"/>
              <a:t> and innovation</a:t>
            </a:r>
          </a:p>
          <a:p>
            <a:pPr marL="457200" lvl="1" indent="0">
              <a:buNone/>
            </a:pPr>
            <a:endParaRPr lang="fr-CA" sz="2000" dirty="0"/>
          </a:p>
          <a:p>
            <a:r>
              <a:rPr lang="fr-CA" sz="2000" dirty="0"/>
              <a:t>All </a:t>
            </a:r>
            <a:r>
              <a:rPr lang="fr-CA" sz="2000" dirty="0" err="1"/>
              <a:t>should</a:t>
            </a:r>
            <a:r>
              <a:rPr lang="fr-CA" sz="2000" dirty="0"/>
              <a:t> </a:t>
            </a:r>
            <a:r>
              <a:rPr lang="fr-CA" sz="2000" dirty="0" err="1"/>
              <a:t>be</a:t>
            </a:r>
            <a:r>
              <a:rPr lang="fr-CA" sz="2000" dirty="0"/>
              <a:t> </a:t>
            </a:r>
            <a:r>
              <a:rPr lang="fr-CA" sz="2000" dirty="0" err="1"/>
              <a:t>considered</a:t>
            </a:r>
            <a:r>
              <a:rPr lang="fr-CA" sz="2000" dirty="0"/>
              <a:t> in </a:t>
            </a:r>
            <a:r>
              <a:rPr lang="fr-CA" sz="2000" dirty="0" err="1"/>
              <a:t>assessing</a:t>
            </a:r>
            <a:r>
              <a:rPr lang="fr-CA" sz="2000" dirty="0"/>
              <a:t> </a:t>
            </a:r>
            <a:r>
              <a:rPr lang="fr-CA" sz="2000" dirty="0" err="1"/>
              <a:t>hosting</a:t>
            </a:r>
            <a:r>
              <a:rPr lang="fr-CA" sz="2000" dirty="0"/>
              <a:t> options</a:t>
            </a:r>
          </a:p>
        </p:txBody>
      </p:sp>
    </p:spTree>
    <p:extLst>
      <p:ext uri="{BB962C8B-B14F-4D97-AF65-F5344CB8AC3E}">
        <p14:creationId xmlns:p14="http://schemas.microsoft.com/office/powerpoint/2010/main" val="24002763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2013</TotalTime>
  <Words>2876</Words>
  <Application>Microsoft Office PowerPoint</Application>
  <PresentationFormat>On-screen Show (4:3)</PresentationFormat>
  <Paragraphs>250</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Thème Office</vt:lpstr>
      <vt:lpstr>Review of IATI’s Institutional Arrangements    Governing Board Recommendations     to IATI MA</vt:lpstr>
      <vt:lpstr>Introduction to Powered by Data</vt:lpstr>
      <vt:lpstr>Two Main Groups of Recommendations</vt:lpstr>
      <vt:lpstr>Session 7 – Category A</vt:lpstr>
      <vt:lpstr>Category A (continued)</vt:lpstr>
      <vt:lpstr>End of Part 1</vt:lpstr>
      <vt:lpstr>Session 8 – Introduction</vt:lpstr>
      <vt:lpstr>Secretariat Structure &amp; Hosting (Recommendations 13, 11 and 14)</vt:lpstr>
      <vt:lpstr>Hosting Models – Factors to Consider</vt:lpstr>
      <vt:lpstr>Model 1 or 2: Hosted Secretariat</vt:lpstr>
      <vt:lpstr>Model 3 or 4: Independent Secretariat</vt:lpstr>
      <vt:lpstr>Hosting, Executive Director, Location: Way Forward</vt:lpstr>
      <vt:lpstr>Fee Structure (Recommendation 7)</vt:lpstr>
      <vt:lpstr>Membership Categories (Recommendation 4)</vt:lpstr>
      <vt:lpstr>Board Structure &amp; Working Methods (Recommendations 9 and 10)</vt:lpstr>
      <vt:lpstr>Way Forward</vt:lpstr>
      <vt:lpstr>Way Forward (continued)</vt:lpstr>
      <vt:lpstr>Recap - List of MA Decisions Required </vt:lpstr>
      <vt:lpstr>Annex  Consultants’ Recommendations</vt:lpstr>
      <vt:lpstr>PowerPoint Presentation</vt:lpstr>
      <vt:lpstr>PowerPoint Presentation</vt:lpstr>
      <vt:lpstr>PowerPoint Presentation</vt:lpstr>
    </vt:vector>
  </TitlesOfParts>
  <Company>DFAIT-MAECI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IATI’s Institutional Arrangements –  Governing Board Recommendations</dc:title>
  <dc:creator>Loucheur, Yohanna -PVP</dc:creator>
  <cp:lastModifiedBy>Amy Silcock</cp:lastModifiedBy>
  <cp:revision>42</cp:revision>
  <cp:lastPrinted>2017-09-28T21:14:22Z</cp:lastPrinted>
  <dcterms:created xsi:type="dcterms:W3CDTF">2017-09-26T17:59:53Z</dcterms:created>
  <dcterms:modified xsi:type="dcterms:W3CDTF">2018-07-02T13:13:12Z</dcterms:modified>
</cp:coreProperties>
</file>