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716" r:id="rId1"/>
  </p:sldMasterIdLst>
  <p:notesMasterIdLst>
    <p:notesMasterId r:id="rId11"/>
  </p:notesMasterIdLst>
  <p:handoutMasterIdLst>
    <p:handoutMasterId r:id="rId12"/>
  </p:handoutMasterIdLst>
  <p:sldIdLst>
    <p:sldId id="295" r:id="rId2"/>
    <p:sldId id="321" r:id="rId3"/>
    <p:sldId id="308" r:id="rId4"/>
    <p:sldId id="361" r:id="rId5"/>
    <p:sldId id="362" r:id="rId6"/>
    <p:sldId id="366" r:id="rId7"/>
    <p:sldId id="367" r:id="rId8"/>
    <p:sldId id="364" r:id="rId9"/>
    <p:sldId id="368" r:id="rId10"/>
  </p:sldIdLst>
  <p:sldSz cx="9144000" cy="6858000" type="screen4x3"/>
  <p:notesSz cx="6669088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BC0A"/>
    <a:srgbClr val="FF99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208" autoAdjust="0"/>
    <p:restoredTop sz="91725" autoAdjust="0"/>
  </p:normalViewPr>
  <p:slideViewPr>
    <p:cSldViewPr>
      <p:cViewPr varScale="1">
        <p:scale>
          <a:sx n="67" d="100"/>
          <a:sy n="67" d="100"/>
        </p:scale>
        <p:origin x="-145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5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96" y="-102"/>
      </p:cViewPr>
      <p:guideLst>
        <p:guide orient="horz" pos="3127"/>
        <p:guide pos="210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90542" cy="49658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037" y="1"/>
            <a:ext cx="2890542" cy="49658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02FD4F7B-AE90-4539-ABC1-51F2A9C126ED}" type="datetimeFigureOut">
              <a:rPr lang="en-US"/>
              <a:pPr>
                <a:defRPr/>
              </a:pPr>
              <a:t>4/20/2012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9937"/>
            <a:ext cx="2890542" cy="4965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037" y="9429937"/>
            <a:ext cx="2890542" cy="4965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AB6F16F-6BEB-4790-9FF6-14FB4B4604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90542" cy="496582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037" y="1"/>
            <a:ext cx="2890542" cy="496582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2631D15-DA94-45A6-BA0F-30A89029232A}" type="datetimeFigureOut">
              <a:rPr lang="en-US"/>
              <a:pPr>
                <a:defRPr/>
              </a:pPr>
              <a:t>4/20/2012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7513" y="4716675"/>
            <a:ext cx="5334062" cy="4467531"/>
          </a:xfrm>
          <a:prstGeom prst="rect">
            <a:avLst/>
          </a:prstGeom>
        </p:spPr>
        <p:txBody>
          <a:bodyPr vert="horz" lIns="92830" tIns="46415" rIns="92830" bIns="46415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9937"/>
            <a:ext cx="2890542" cy="496582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037" y="9429937"/>
            <a:ext cx="2890542" cy="496582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A7F826D-A3B7-49AB-9EC3-D208B17DFC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411C73C-25F8-44E8-ACDA-92EC882BE100}" type="slidenum">
              <a:rPr lang="en-GB" smtClean="0"/>
              <a:pPr>
                <a:defRPr/>
              </a:pPr>
              <a:t>0</a:t>
            </a:fld>
            <a:endParaRPr lang="en-GB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7F826D-A3B7-49AB-9EC3-D208B17DFC73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7F826D-A3B7-49AB-9EC3-D208B17DFC7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7F826D-A3B7-49AB-9EC3-D208B17DFC7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7F826D-A3B7-49AB-9EC3-D208B17DFC7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7F826D-A3B7-49AB-9EC3-D208B17DFC7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7F826D-A3B7-49AB-9EC3-D208B17DFC7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7F826D-A3B7-49AB-9EC3-D208B17DFC7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7F826D-A3B7-49AB-9EC3-D208B17DFC7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6172200"/>
            <a:ext cx="91440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2590800" y="1371600"/>
            <a:ext cx="6248400" cy="236220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2590800" y="1371600"/>
            <a:ext cx="228600" cy="23622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2895600" y="1371600"/>
            <a:ext cx="5943600" cy="23622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342900" indent="-342900" fontAlgn="auto"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  <a:defRPr/>
            </a:pPr>
            <a:r>
              <a:rPr lang="en-US" sz="2600" b="1" spc="150" dirty="0">
                <a:latin typeface="+mn-lt"/>
                <a:ea typeface="Times New Roman"/>
                <a:cs typeface="+mn-cs"/>
              </a:rPr>
              <a:t>Rwanda CAADP Post Compact</a:t>
            </a:r>
          </a:p>
          <a:p>
            <a:pPr marL="342900" indent="-342900" fontAlgn="auto"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  <a:defRPr/>
            </a:pPr>
            <a:r>
              <a:rPr lang="en-US" sz="2600" b="1" spc="150" dirty="0">
                <a:latin typeface="+mn-lt"/>
                <a:ea typeface="Times New Roman"/>
                <a:cs typeface="+mn-cs"/>
              </a:rPr>
              <a:t>High-Level Stakeholder Meeting</a:t>
            </a:r>
          </a:p>
        </p:txBody>
      </p:sp>
      <p:pic>
        <p:nvPicPr>
          <p:cNvPr id="10" name="Picture 1" descr="armoiri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0800000" flipH="1" flipV="1">
            <a:off x="228600" y="1350963"/>
            <a:ext cx="2209800" cy="2382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Subtitle 8"/>
          <p:cNvSpPr txBox="1">
            <a:spLocks/>
          </p:cNvSpPr>
          <p:nvPr userDrawn="1"/>
        </p:nvSpPr>
        <p:spPr>
          <a:xfrm>
            <a:off x="2895600" y="6248400"/>
            <a:ext cx="5867400" cy="609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Symbol"/>
              <a:buNone/>
              <a:defRPr/>
            </a:pPr>
            <a:endParaRPr lang="en-US" sz="1050" dirty="0">
              <a:solidFill>
                <a:schemeClr val="bg2"/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2590800" y="4191000"/>
            <a:ext cx="228600" cy="990600"/>
          </a:xfrm>
          <a:prstGeom prst="rect">
            <a:avLst/>
          </a:prstGeom>
          <a:solidFill>
            <a:schemeClr val="accent3"/>
          </a:solidFill>
          <a:ln w="6350" cap="rnd" cmpd="sng" algn="ctr">
            <a:solidFill>
              <a:schemeClr val="accent3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587625" y="4191000"/>
            <a:ext cx="6257925" cy="990600"/>
          </a:xfrm>
          <a:prstGeom prst="rect">
            <a:avLst/>
          </a:prstGeom>
          <a:noFill/>
          <a:ln w="6350" cap="rnd" cmpd="sng" algn="ctr">
            <a:solidFill>
              <a:schemeClr val="accent3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895600" y="4267200"/>
            <a:ext cx="5867399" cy="4572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r">
              <a:defRPr sz="24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895600" y="4724400"/>
            <a:ext cx="5867399" cy="457200"/>
          </a:xfrm>
        </p:spPr>
        <p:txBody>
          <a:bodyPr/>
          <a:lstStyle>
            <a:lvl1pPr marL="0" indent="0" algn="r">
              <a:buNone/>
              <a:defRPr sz="2000" baseline="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traight Connector 2"/>
          <p:cNvSpPr>
            <a:spLocks noChangeShapeType="1"/>
          </p:cNvSpPr>
          <p:nvPr userDrawn="1"/>
        </p:nvSpPr>
        <p:spPr bwMode="auto">
          <a:xfrm>
            <a:off x="1219200" y="1066800"/>
            <a:ext cx="7680325" cy="0"/>
          </a:xfrm>
          <a:prstGeom prst="line">
            <a:avLst/>
          </a:prstGeom>
          <a:ln w="57150"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28600"/>
            <a:ext cx="7696200" cy="838200"/>
          </a:xfrm>
          <a:prstGeom prst="rect">
            <a:avLst/>
          </a:prstGeom>
        </p:spPr>
        <p:txBody>
          <a:bodyPr anchor="b" anchorCtr="0"/>
          <a:lstStyle>
            <a:lvl1pPr>
              <a:defRPr sz="28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010400" y="6416675"/>
            <a:ext cx="1981200" cy="365125"/>
          </a:xfrm>
          <a:prstGeom prst="rect">
            <a:avLst/>
          </a:prstGeom>
        </p:spPr>
        <p:txBody>
          <a:bodyPr anchor="b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CD7D875-100C-4B70-96FB-3A35F51FCC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33400"/>
            <a:ext cx="7467600" cy="884238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458200" cy="468153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007D7E8-FAC2-46BB-BE1A-31C4E9701649}" type="datetime1">
              <a:rPr lang="en-US" smtClean="0"/>
              <a:pPr>
                <a:defRPr/>
              </a:pPr>
              <a:t>4/20/2012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16675"/>
            <a:ext cx="1981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CB578054-4318-42C3-9C27-A54EEB2FC6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74343C-97AE-4F05-934E-437E1D0DF9D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9DD5B38-24C0-402B-A5F0-6C707B759FFA}" type="datetime1">
              <a:rPr lang="en-US" smtClean="0"/>
              <a:pPr>
                <a:defRPr/>
              </a:pPr>
              <a:t>4/20/2012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152400" y="1219200"/>
            <a:ext cx="85344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152400" y="6629400"/>
            <a:ext cx="8805863" cy="0"/>
          </a:xfrm>
          <a:prstGeom prst="line">
            <a:avLst/>
          </a:prstGeom>
          <a:ln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28" name="Picture 1" descr="armoiri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0800000" flipH="1" flipV="1">
            <a:off x="152400" y="152400"/>
            <a:ext cx="762000" cy="82073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64" r:id="rId2"/>
    <p:sldLayoutId id="2147483865" r:id="rId3"/>
    <p:sldLayoutId id="2147483866" r:id="rId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23A900"/>
        </a:buClr>
        <a:buSzPct val="70000"/>
        <a:buFont typeface="Wingdings" pitchFamily="2" charset="2"/>
        <a:buChar char="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65"/>
          <p:cNvSpPr>
            <a:spLocks noChangeArrowheads="1"/>
          </p:cNvSpPr>
          <p:nvPr/>
        </p:nvSpPr>
        <p:spPr bwMode="auto">
          <a:xfrm>
            <a:off x="0" y="4916488"/>
            <a:ext cx="1841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GB" sz="900"/>
              <a:t/>
            </a:r>
            <a:br>
              <a:rPr lang="en-GB" sz="900"/>
            </a:br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685800" y="1143000"/>
            <a:ext cx="8001000" cy="487825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endParaRPr lang="en-US" sz="3300" b="1" dirty="0">
              <a:solidFill>
                <a:schemeClr val="accent6">
                  <a:lumMod val="50000"/>
                </a:schemeClr>
              </a:solidFill>
              <a:latin typeface="Bookman Old Style" pitchFamily="18" charset="0"/>
              <a:cs typeface="Arial" pitchFamily="34" charset="0"/>
            </a:endParaRPr>
          </a:p>
          <a:p>
            <a:pPr algn="ctr">
              <a:defRPr/>
            </a:pPr>
            <a:r>
              <a:rPr lang="en-GB" sz="3200" b="1" dirty="0" smtClean="0">
                <a:solidFill>
                  <a:srgbClr val="3333FF"/>
                </a:solidFill>
              </a:rPr>
              <a:t>Aid Transparency and Fiscal Transparency</a:t>
            </a:r>
          </a:p>
          <a:p>
            <a:pPr algn="ctr">
              <a:defRPr/>
            </a:pPr>
            <a:r>
              <a:rPr lang="en-GB" sz="2800" b="1" dirty="0" smtClean="0">
                <a:solidFill>
                  <a:srgbClr val="3333FF"/>
                </a:solidFill>
                <a:latin typeface="Bookman Old Style" pitchFamily="18" charset="0"/>
                <a:cs typeface="Arial" pitchFamily="34" charset="0"/>
              </a:rPr>
              <a:t>- Rwanda Experience - </a:t>
            </a:r>
            <a:endParaRPr lang="en-US" sz="2800" b="1" dirty="0">
              <a:solidFill>
                <a:schemeClr val="accent6">
                  <a:lumMod val="50000"/>
                </a:schemeClr>
              </a:solidFill>
              <a:latin typeface="Bookman Old Style" pitchFamily="18" charset="0"/>
              <a:cs typeface="Arial" pitchFamily="34" charset="0"/>
            </a:endParaRPr>
          </a:p>
          <a:p>
            <a:pPr>
              <a:defRPr/>
            </a:pPr>
            <a:endParaRPr lang="en-US" sz="2700" b="1" dirty="0">
              <a:solidFill>
                <a:schemeClr val="accent6">
                  <a:lumMod val="50000"/>
                </a:schemeClr>
              </a:solidFill>
              <a:latin typeface="Bookman Old Style" pitchFamily="18" charset="0"/>
              <a:cs typeface="Arial" pitchFamily="34" charset="0"/>
            </a:endParaRPr>
          </a:p>
          <a:p>
            <a:pPr>
              <a:defRPr/>
            </a:pPr>
            <a:endParaRPr lang="en-US" sz="2700" b="1" dirty="0">
              <a:solidFill>
                <a:schemeClr val="accent6">
                  <a:lumMod val="50000"/>
                </a:schemeClr>
              </a:solidFill>
              <a:latin typeface="Bookman Old Style" pitchFamily="18" charset="0"/>
              <a:cs typeface="Arial" pitchFamily="34" charset="0"/>
            </a:endParaRPr>
          </a:p>
          <a:p>
            <a:pPr algn="ctr">
              <a:defRPr/>
            </a:pPr>
            <a:r>
              <a:rPr lang="en-US" sz="2200" b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  <a:cs typeface="Arial" pitchFamily="34" charset="0"/>
              </a:rPr>
              <a:t>Marie-Ange INGABIRE</a:t>
            </a:r>
          </a:p>
          <a:p>
            <a:pPr algn="ctr">
              <a:defRPr/>
            </a:pPr>
            <a:r>
              <a:rPr lang="en-US" sz="2200" b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  <a:cs typeface="Arial" pitchFamily="34" charset="0"/>
              </a:rPr>
              <a:t>External Finance Unit</a:t>
            </a:r>
          </a:p>
          <a:p>
            <a:pPr algn="ctr">
              <a:defRPr/>
            </a:pPr>
            <a:r>
              <a:rPr lang="en-US" sz="2200" b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  <a:cs typeface="Arial" pitchFamily="34" charset="0"/>
              </a:rPr>
              <a:t>Ministry of Finance and Economic Planning</a:t>
            </a:r>
          </a:p>
          <a:p>
            <a:pPr algn="ctr">
              <a:defRPr/>
            </a:pPr>
            <a:endParaRPr lang="en-US" sz="2200" b="1" dirty="0" smtClean="0">
              <a:solidFill>
                <a:schemeClr val="accent6">
                  <a:lumMod val="50000"/>
                </a:schemeClr>
              </a:solidFill>
              <a:latin typeface="Bookman Old Style" pitchFamily="18" charset="0"/>
              <a:cs typeface="Arial" pitchFamily="34" charset="0"/>
            </a:endParaRPr>
          </a:p>
          <a:p>
            <a:pPr algn="ctr">
              <a:defRPr/>
            </a:pPr>
            <a:r>
              <a:rPr lang="en-US" sz="2200" b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  <a:cs typeface="Arial" pitchFamily="34" charset="0"/>
              </a:rPr>
              <a:t>IATI Partner Country Meeting</a:t>
            </a:r>
          </a:p>
          <a:p>
            <a:pPr algn="ctr">
              <a:defRPr/>
            </a:pPr>
            <a:r>
              <a:rPr lang="en-US" sz="2200" b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  <a:cs typeface="Arial" pitchFamily="34" charset="0"/>
              </a:rPr>
              <a:t>23 April, 2012, Paris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81000"/>
            <a:ext cx="7696200" cy="68580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</a:rPr>
              <a:t>Outline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66800" y="1600200"/>
            <a:ext cx="6705600" cy="4154984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</a:rPr>
              <a:t>►</a:t>
            </a:r>
            <a:r>
              <a:rPr lang="en-US" sz="2400" dirty="0" smtClean="0"/>
              <a:t> Aid Context in Rwanda</a:t>
            </a:r>
          </a:p>
          <a:p>
            <a:endParaRPr lang="en-US" sz="2400" dirty="0" smtClean="0"/>
          </a:p>
          <a:p>
            <a:r>
              <a:rPr lang="en-US" sz="2400" dirty="0" smtClean="0">
                <a:solidFill>
                  <a:schemeClr val="accent2"/>
                </a:solidFill>
              </a:rPr>
              <a:t>►</a:t>
            </a:r>
            <a:r>
              <a:rPr lang="en-US" sz="2400" dirty="0" smtClean="0"/>
              <a:t> Aid Transparency and Fiscal Transparency in Rwanda</a:t>
            </a:r>
          </a:p>
          <a:p>
            <a:endParaRPr lang="en-US" sz="2400" dirty="0" smtClean="0"/>
          </a:p>
          <a:p>
            <a:r>
              <a:rPr lang="en-US" sz="2400" dirty="0" smtClean="0">
                <a:solidFill>
                  <a:schemeClr val="accent2"/>
                </a:solidFill>
              </a:rPr>
              <a:t>► </a:t>
            </a:r>
            <a:r>
              <a:rPr lang="en-US" sz="2400" dirty="0" smtClean="0"/>
              <a:t>Achievements and Challenges</a:t>
            </a:r>
          </a:p>
          <a:p>
            <a:endParaRPr lang="en-US" sz="2400" dirty="0" smtClean="0"/>
          </a:p>
          <a:p>
            <a:r>
              <a:rPr lang="en-US" sz="2400" dirty="0" smtClean="0">
                <a:solidFill>
                  <a:schemeClr val="accent2"/>
                </a:solidFill>
              </a:rPr>
              <a:t>► </a:t>
            </a:r>
            <a:r>
              <a:rPr lang="en-US" sz="2400" dirty="0" smtClean="0"/>
              <a:t>Current Efforts and Future Work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D7D875-100C-4B70-96FB-3A35F51FCCD3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1219200" y="304800"/>
            <a:ext cx="7467600" cy="685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GB" sz="3600" b="1" dirty="0" smtClean="0">
                <a:solidFill>
                  <a:schemeClr val="accent4"/>
                </a:solidFill>
              </a:rPr>
              <a:t>Aid Context in Rwanda</a:t>
            </a:r>
            <a:endParaRPr lang="af-ZA" sz="3500" b="1" dirty="0" smtClean="0">
              <a:solidFill>
                <a:schemeClr val="accent4"/>
              </a:solidFill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/>
          <a:lstStyle/>
          <a:p>
            <a:pPr lvl="1" algn="just"/>
            <a:r>
              <a:rPr lang="en-GB" sz="2200" dirty="0" smtClean="0">
                <a:solidFill>
                  <a:schemeClr val="tx1"/>
                </a:solidFill>
              </a:rPr>
              <a:t>ODA continues to play an important role in national efforts for development and poverty reduction. </a:t>
            </a:r>
          </a:p>
          <a:p>
            <a:pPr lvl="1" algn="just"/>
            <a:endParaRPr lang="en-GB" sz="2200" dirty="0" smtClean="0">
              <a:solidFill>
                <a:schemeClr val="tx1"/>
              </a:solidFill>
            </a:endParaRPr>
          </a:p>
          <a:p>
            <a:pPr lvl="1" algn="just"/>
            <a:r>
              <a:rPr lang="en-GB" sz="2200" dirty="0" smtClean="0">
                <a:solidFill>
                  <a:schemeClr val="tx1"/>
                </a:solidFill>
              </a:rPr>
              <a:t>Significant increase in aid volume since early 2000 – approx. US$ 980 million in FY 2010/11. </a:t>
            </a:r>
          </a:p>
          <a:p>
            <a:pPr lvl="1" algn="just"/>
            <a:endParaRPr lang="en-GB" sz="2200" dirty="0" smtClean="0">
              <a:solidFill>
                <a:schemeClr val="tx1"/>
              </a:solidFill>
            </a:endParaRPr>
          </a:p>
          <a:p>
            <a:pPr lvl="1" algn="just"/>
            <a:r>
              <a:rPr lang="en-GB" sz="2200" dirty="0" smtClean="0">
                <a:solidFill>
                  <a:schemeClr val="tx1"/>
                </a:solidFill>
              </a:rPr>
              <a:t>40-50% of national budget externally funded. In some sectors, approx 75% of sector spending externally funded. </a:t>
            </a:r>
          </a:p>
          <a:p>
            <a:pPr lvl="1" algn="just"/>
            <a:endParaRPr lang="en-GB" sz="2200" dirty="0" smtClean="0">
              <a:solidFill>
                <a:schemeClr val="tx1"/>
              </a:solidFill>
            </a:endParaRPr>
          </a:p>
          <a:p>
            <a:pPr lvl="1" algn="just"/>
            <a:r>
              <a:rPr lang="en-GB" sz="2200" dirty="0" smtClean="0">
                <a:solidFill>
                  <a:schemeClr val="tx1"/>
                </a:solidFill>
              </a:rPr>
              <a:t>Aid Portfolio evolved considerably:</a:t>
            </a:r>
          </a:p>
          <a:p>
            <a:pPr lvl="2" algn="just"/>
            <a:r>
              <a:rPr lang="en-GB" sz="2000" dirty="0" smtClean="0"/>
              <a:t>Budget Support (GBS and SBS) - between 29%-38% of total ODA</a:t>
            </a:r>
          </a:p>
          <a:p>
            <a:pPr lvl="2" algn="just"/>
            <a:r>
              <a:rPr lang="en-GB" sz="2000" dirty="0" smtClean="0"/>
              <a:t>Increasing use of country systems (50% of total ODA in 2010, up from 42% in 2007)</a:t>
            </a:r>
          </a:p>
          <a:p>
            <a:pPr lvl="1" algn="just"/>
            <a:endParaRPr lang="en-GB" sz="2200" dirty="0" smtClean="0"/>
          </a:p>
          <a:p>
            <a:pPr lvl="1" algn="just"/>
            <a:endParaRPr lang="en-GB" sz="2200" dirty="0" smtClean="0"/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8839200" y="6553200"/>
            <a:ext cx="304800" cy="304800"/>
          </a:xfrm>
        </p:spPr>
        <p:txBody>
          <a:bodyPr/>
          <a:lstStyle/>
          <a:p>
            <a:pPr>
              <a:defRPr/>
            </a:pPr>
            <a:fld id="{2CD7D875-100C-4B70-96FB-3A35F51FCCD3}" type="slidenum">
              <a:rPr lang="en-US" sz="1200" smtClean="0"/>
              <a:pPr>
                <a:defRPr/>
              </a:pPr>
              <a:t>2</a:t>
            </a:fld>
            <a:endParaRPr lang="en-US" sz="1200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4038600" y="2362200"/>
            <a:ext cx="3124200" cy="2438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1219200" y="304800"/>
            <a:ext cx="7467600" cy="762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GB" sz="2800" b="1" dirty="0" smtClean="0">
                <a:solidFill>
                  <a:schemeClr val="accent4"/>
                </a:solidFill>
              </a:rPr>
              <a:t>Aid Transparency and Fiscal Transparency</a:t>
            </a:r>
            <a:endParaRPr lang="af-ZA" sz="2800" b="1" dirty="0" smtClean="0">
              <a:solidFill>
                <a:schemeClr val="accent4"/>
              </a:solidFill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5105400"/>
          </a:xfrm>
        </p:spPr>
        <p:txBody>
          <a:bodyPr/>
          <a:lstStyle/>
          <a:p>
            <a:pPr lvl="1" algn="just"/>
            <a:r>
              <a:rPr lang="en-GB" sz="2200" dirty="0" smtClean="0"/>
              <a:t>Aid Transparency critical for fiscal transparency and for development effectiveness in Rwanda</a:t>
            </a:r>
          </a:p>
          <a:p>
            <a:pPr lvl="1" algn="just"/>
            <a:endParaRPr lang="en-GB" sz="2200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Aid on Budget in Rwanda – Aid executed by </a:t>
            </a:r>
            <a:r>
              <a:rPr lang="en-GB" dirty="0" err="1" smtClean="0"/>
              <a:t>GoR</a:t>
            </a:r>
            <a:r>
              <a:rPr lang="en-GB" dirty="0" smtClean="0"/>
              <a:t> to be on budget, approved by Parliament. Other information included as Annex for information sharing (not through PFM system). </a:t>
            </a:r>
          </a:p>
          <a:p>
            <a:pPr lvl="1"/>
            <a:r>
              <a:rPr lang="en-GB" dirty="0" smtClean="0"/>
              <a:t>Large volume of aid continues to be provided outside of </a:t>
            </a:r>
            <a:r>
              <a:rPr lang="en-GB" dirty="0" err="1" smtClean="0"/>
              <a:t>GoR</a:t>
            </a:r>
            <a:r>
              <a:rPr lang="en-GB" dirty="0" smtClean="0"/>
              <a:t> execution (34%)</a:t>
            </a:r>
            <a:endParaRPr lang="en-GB" dirty="0" smtClean="0"/>
          </a:p>
          <a:p>
            <a:pPr lvl="1"/>
            <a:endParaRPr lang="en-GB" dirty="0" smtClean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8839200" y="6553200"/>
            <a:ext cx="304800" cy="304800"/>
          </a:xfrm>
        </p:spPr>
        <p:txBody>
          <a:bodyPr/>
          <a:lstStyle/>
          <a:p>
            <a:pPr>
              <a:defRPr/>
            </a:pPr>
            <a:fld id="{CB578054-4318-42C3-9C27-A54EEB2FC610}" type="slidenum">
              <a:rPr lang="en-US" sz="1200" smtClean="0"/>
              <a:pPr>
                <a:defRPr/>
              </a:pPr>
              <a:t>3</a:t>
            </a:fld>
            <a:endParaRPr lang="en-US" sz="1200" dirty="0"/>
          </a:p>
        </p:txBody>
      </p:sp>
      <p:sp>
        <p:nvSpPr>
          <p:cNvPr id="5" name="Rounded Rectangle 4"/>
          <p:cNvSpPr/>
          <p:nvPr/>
        </p:nvSpPr>
        <p:spPr>
          <a:xfrm>
            <a:off x="914400" y="2514600"/>
            <a:ext cx="914400" cy="2209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dirty="0" smtClean="0"/>
              <a:t>Aid Transparency</a:t>
            </a:r>
            <a:endParaRPr lang="en-GB" dirty="0"/>
          </a:p>
        </p:txBody>
      </p:sp>
      <p:sp>
        <p:nvSpPr>
          <p:cNvPr id="6" name="Rounded Rectangle 5"/>
          <p:cNvSpPr/>
          <p:nvPr/>
        </p:nvSpPr>
        <p:spPr>
          <a:xfrm>
            <a:off x="2514600" y="2438400"/>
            <a:ext cx="914400" cy="1676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dirty="0" smtClean="0"/>
              <a:t>Fiscal Transparency</a:t>
            </a:r>
            <a:endParaRPr lang="en-GB" dirty="0"/>
          </a:p>
        </p:txBody>
      </p:sp>
      <p:sp>
        <p:nvSpPr>
          <p:cNvPr id="7" name="Rounded Rectangle 6"/>
          <p:cNvSpPr/>
          <p:nvPr/>
        </p:nvSpPr>
        <p:spPr>
          <a:xfrm>
            <a:off x="4267200" y="2514600"/>
            <a:ext cx="2667000" cy="9906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accent4"/>
                </a:solidFill>
              </a:rPr>
              <a:t>Optimizing resource allocation</a:t>
            </a:r>
            <a:endParaRPr lang="en-GB" dirty="0">
              <a:solidFill>
                <a:schemeClr val="accent4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267200" y="3581400"/>
            <a:ext cx="2667000" cy="10668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accent4"/>
                </a:solidFill>
              </a:rPr>
              <a:t>Enhancing accountability (domestic and mutual)</a:t>
            </a:r>
            <a:endParaRPr lang="en-GB" dirty="0">
              <a:solidFill>
                <a:schemeClr val="accent4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7772400" y="2514600"/>
            <a:ext cx="914400" cy="2209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dirty="0" smtClean="0"/>
              <a:t>Development Effectiveness</a:t>
            </a:r>
            <a:endParaRPr lang="en-GB" dirty="0"/>
          </a:p>
        </p:txBody>
      </p:sp>
      <p:sp>
        <p:nvSpPr>
          <p:cNvPr id="11" name="Right Arrow 10"/>
          <p:cNvSpPr/>
          <p:nvPr/>
        </p:nvSpPr>
        <p:spPr>
          <a:xfrm>
            <a:off x="1905000" y="2971800"/>
            <a:ext cx="533400" cy="457200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ight Arrow 11"/>
          <p:cNvSpPr/>
          <p:nvPr/>
        </p:nvSpPr>
        <p:spPr>
          <a:xfrm>
            <a:off x="1905000" y="4191000"/>
            <a:ext cx="2057400" cy="457200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ight Arrow 16"/>
          <p:cNvSpPr/>
          <p:nvPr/>
        </p:nvSpPr>
        <p:spPr>
          <a:xfrm>
            <a:off x="3505200" y="2971800"/>
            <a:ext cx="533400" cy="457200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ight Arrow 17"/>
          <p:cNvSpPr/>
          <p:nvPr/>
        </p:nvSpPr>
        <p:spPr>
          <a:xfrm>
            <a:off x="7239000" y="3352800"/>
            <a:ext cx="533400" cy="457200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1219200" y="304800"/>
            <a:ext cx="7467600" cy="685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af-ZA" sz="3400" b="1" dirty="0" smtClean="0">
                <a:solidFill>
                  <a:schemeClr val="accent4"/>
                </a:solidFill>
              </a:rPr>
              <a:t>Achivements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/>
          <a:lstStyle/>
          <a:p>
            <a:pPr lvl="1" algn="just"/>
            <a:r>
              <a:rPr lang="en-GB" sz="2200" dirty="0" smtClean="0"/>
              <a:t>Development Assistance Database (DAD) since 2004 – a depository of aid information</a:t>
            </a:r>
          </a:p>
          <a:p>
            <a:pPr lvl="1" algn="just"/>
            <a:r>
              <a:rPr lang="en-GB" sz="2200" dirty="0" smtClean="0"/>
              <a:t>Donor Performance Assessment Framework (DPAF) – improving comprehensiveness of aid information and transparency</a:t>
            </a:r>
          </a:p>
          <a:p>
            <a:pPr lvl="1" algn="just"/>
            <a:r>
              <a:rPr lang="en-GB" sz="2200" dirty="0" smtClean="0"/>
              <a:t>Public Finance Management (PFM) reforms – bearing fruits</a:t>
            </a:r>
          </a:p>
          <a:p>
            <a:pPr lvl="1" algn="just"/>
            <a:r>
              <a:rPr lang="en-GB" sz="2400" b="1" dirty="0" smtClean="0">
                <a:cs typeface="Calibri" pitchFamily="34" charset="0"/>
              </a:rPr>
              <a:t>PEFA outcomes </a:t>
            </a:r>
            <a:r>
              <a:rPr lang="en-GB" sz="2400" dirty="0" smtClean="0">
                <a:cs typeface="Calibri" pitchFamily="34" charset="0"/>
              </a:rPr>
              <a:t>– </a:t>
            </a:r>
            <a:r>
              <a:rPr lang="en-GB" sz="2200" dirty="0" smtClean="0"/>
              <a:t>PEFA 2010 shows a solid and progressive improvement from PEFA 2007</a:t>
            </a:r>
          </a:p>
          <a:p>
            <a:pPr lvl="1" algn="just"/>
            <a:r>
              <a:rPr lang="en-GB" sz="2200" dirty="0" smtClean="0"/>
              <a:t>Comprehensiveness of information included in budget documentation scored as A (PEFA 2010). Since 2007 -consistently using a comprehensive budget documentation process.</a:t>
            </a:r>
          </a:p>
          <a:p>
            <a:pPr lvl="1" algn="just"/>
            <a:r>
              <a:rPr lang="en-GB" sz="2200" dirty="0" smtClean="0"/>
              <a:t>Aid on Budget (PD Indicator 3) – 71% in 2010 from 51% in 2007</a:t>
            </a:r>
          </a:p>
          <a:p>
            <a:pPr lvl="1" algn="just"/>
            <a:endParaRPr lang="en-GB" sz="2200" dirty="0" smtClean="0"/>
          </a:p>
          <a:p>
            <a:pPr lvl="1" algn="just"/>
            <a:endParaRPr lang="en-GB" sz="2200" dirty="0" smtClean="0"/>
          </a:p>
          <a:p>
            <a:pPr lvl="1" algn="just"/>
            <a:endParaRPr lang="en-GB" sz="2200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>
              <a:spcBef>
                <a:spcPts val="1200"/>
              </a:spcBef>
              <a:buFont typeface="Wingdings 3" pitchFamily="18" charset="2"/>
              <a:buNone/>
            </a:pPr>
            <a:endParaRPr lang="af-ZA" sz="2500" dirty="0" smtClean="0"/>
          </a:p>
          <a:p>
            <a:pPr>
              <a:spcBef>
                <a:spcPts val="1200"/>
              </a:spcBef>
            </a:pPr>
            <a:endParaRPr lang="en-US" sz="2900" dirty="0" smtClean="0"/>
          </a:p>
        </p:txBody>
      </p:sp>
      <p:sp>
        <p:nvSpPr>
          <p:cNvPr id="5" name="Slide Number Placeholder 9"/>
          <p:cNvSpPr txBox="1">
            <a:spLocks/>
          </p:cNvSpPr>
          <p:nvPr/>
        </p:nvSpPr>
        <p:spPr>
          <a:xfrm>
            <a:off x="8839200" y="6553200"/>
            <a:ext cx="304800" cy="3048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B578054-4318-42C3-9C27-A54EEB2FC61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1219200" y="304800"/>
            <a:ext cx="7467600" cy="685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af-ZA" sz="3400" b="1" dirty="0" smtClean="0">
                <a:solidFill>
                  <a:schemeClr val="accent4"/>
                </a:solidFill>
              </a:rPr>
              <a:t>Challenges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/>
          <a:lstStyle/>
          <a:p>
            <a:pPr lvl="1" algn="just"/>
            <a:r>
              <a:rPr lang="en-GB" sz="2200" dirty="0" smtClean="0"/>
              <a:t>Considerable volume of aid provided outside of </a:t>
            </a:r>
            <a:r>
              <a:rPr lang="en-GB" sz="2200" dirty="0" err="1" smtClean="0"/>
              <a:t>GoR</a:t>
            </a:r>
            <a:r>
              <a:rPr lang="en-GB" sz="2200" dirty="0" smtClean="0"/>
              <a:t> execution</a:t>
            </a:r>
            <a:r>
              <a:rPr lang="en-GB" sz="2200" dirty="0" smtClean="0"/>
              <a:t> </a:t>
            </a:r>
            <a:r>
              <a:rPr lang="en-GB" sz="2200" dirty="0" smtClean="0"/>
              <a:t>(34% of ODA – rated D by PEFA 2010); </a:t>
            </a:r>
          </a:p>
          <a:p>
            <a:pPr lvl="1" algn="just"/>
            <a:endParaRPr lang="en-GB" sz="2200" dirty="0" smtClean="0"/>
          </a:p>
          <a:p>
            <a:pPr lvl="1" algn="just"/>
            <a:r>
              <a:rPr lang="en-GB" sz="2200" dirty="0" smtClean="0"/>
              <a:t>While predictability of budget support is good, financial information provided by donors for budgeting and reporting on project and programme aid weak (rated D+ by PEFA 2010); </a:t>
            </a:r>
          </a:p>
          <a:p>
            <a:pPr lvl="1" algn="just"/>
            <a:endParaRPr lang="en-GB" sz="2200" dirty="0" smtClean="0"/>
          </a:p>
          <a:p>
            <a:pPr lvl="1" algn="just"/>
            <a:r>
              <a:rPr lang="en-GB" sz="2200" dirty="0" smtClean="0"/>
              <a:t>Medium-term predictability/transparency needs further improvement. Little forward planning information that enables accurate and effective budgeting.  </a:t>
            </a:r>
          </a:p>
          <a:p>
            <a:pPr lvl="1" algn="just">
              <a:buNone/>
            </a:pPr>
            <a:endParaRPr lang="en-GB" sz="2200" dirty="0" smtClean="0"/>
          </a:p>
        </p:txBody>
      </p:sp>
      <p:sp>
        <p:nvSpPr>
          <p:cNvPr id="5" name="Slide Number Placeholder 9"/>
          <p:cNvSpPr txBox="1">
            <a:spLocks/>
          </p:cNvSpPr>
          <p:nvPr/>
        </p:nvSpPr>
        <p:spPr>
          <a:xfrm>
            <a:off x="8839200" y="6553200"/>
            <a:ext cx="304800" cy="3048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B578054-4318-42C3-9C27-A54EEB2FC61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1219200" y="304800"/>
            <a:ext cx="7467600" cy="685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af-ZA" sz="3400" b="1" dirty="0" smtClean="0">
                <a:solidFill>
                  <a:schemeClr val="accent4"/>
                </a:solidFill>
              </a:rPr>
              <a:t>Challenges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/>
          <a:lstStyle/>
          <a:p>
            <a:pPr lvl="1">
              <a:defRPr/>
            </a:pPr>
            <a:endParaRPr lang="en-GB" sz="2200" dirty="0" smtClean="0"/>
          </a:p>
          <a:p>
            <a:pPr lvl="1">
              <a:defRPr/>
            </a:pPr>
            <a:r>
              <a:rPr lang="en-GB" sz="2200" dirty="0" smtClean="0"/>
              <a:t>Not timely and comprehensive information in line with the Government’s budget classification and Government fiscal cycle – information partially useful for budget planning and in context of Medium-Term Expenditure Framework (MTEF)</a:t>
            </a:r>
          </a:p>
          <a:p>
            <a:pPr lvl="1">
              <a:buNone/>
              <a:defRPr/>
            </a:pPr>
            <a:endParaRPr lang="en-GB" sz="2200" dirty="0" smtClean="0"/>
          </a:p>
          <a:p>
            <a:pPr lvl="1">
              <a:defRPr/>
            </a:pPr>
            <a:r>
              <a:rPr lang="en-GB" sz="2200" dirty="0" smtClean="0"/>
              <a:t>Aid </a:t>
            </a:r>
            <a:r>
              <a:rPr lang="en-GB" sz="2200" dirty="0" smtClean="0"/>
              <a:t>Information in Development Assistance Database (DAD) not feeding effectively for budget preparation, execution, and monitoring. </a:t>
            </a:r>
          </a:p>
          <a:p>
            <a:pPr lvl="1">
              <a:defRPr/>
            </a:pPr>
            <a:endParaRPr lang="en-GB" sz="2200" dirty="0" smtClean="0"/>
          </a:p>
          <a:p>
            <a:pPr lvl="1">
              <a:defRPr/>
            </a:pPr>
            <a:r>
              <a:rPr lang="en-GB" sz="2200" dirty="0" smtClean="0"/>
              <a:t>Significant lack of data on ODA flows not being channelled through government, including data from NGOs.</a:t>
            </a:r>
          </a:p>
          <a:p>
            <a:pPr lvl="1" algn="just"/>
            <a:endParaRPr lang="en-GB" sz="2200" dirty="0" smtClean="0"/>
          </a:p>
          <a:p>
            <a:pPr lvl="1" algn="just"/>
            <a:r>
              <a:rPr lang="en-GB" sz="2200" dirty="0" smtClean="0"/>
              <a:t>Not all DPs report through DAD (i.e. emerging donors)</a:t>
            </a:r>
          </a:p>
          <a:p>
            <a:pPr lvl="1" algn="just"/>
            <a:endParaRPr lang="en-GB" sz="2200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>
              <a:spcBef>
                <a:spcPts val="1200"/>
              </a:spcBef>
              <a:buFont typeface="Wingdings 3" pitchFamily="18" charset="2"/>
              <a:buNone/>
            </a:pPr>
            <a:endParaRPr lang="af-ZA" sz="2500" dirty="0" smtClean="0"/>
          </a:p>
          <a:p>
            <a:pPr>
              <a:spcBef>
                <a:spcPts val="1200"/>
              </a:spcBef>
            </a:pPr>
            <a:endParaRPr lang="en-US" sz="2900" dirty="0" smtClean="0"/>
          </a:p>
        </p:txBody>
      </p:sp>
      <p:sp>
        <p:nvSpPr>
          <p:cNvPr id="5" name="Slide Number Placeholder 9"/>
          <p:cNvSpPr txBox="1">
            <a:spLocks/>
          </p:cNvSpPr>
          <p:nvPr/>
        </p:nvSpPr>
        <p:spPr>
          <a:xfrm>
            <a:off x="8839200" y="6553200"/>
            <a:ext cx="304800" cy="3048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B578054-4318-42C3-9C27-A54EEB2FC61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1219200" y="304800"/>
            <a:ext cx="7772400" cy="9144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GB" sz="2800" b="1" dirty="0" smtClean="0">
                <a:solidFill>
                  <a:schemeClr val="accent4"/>
                </a:solidFill>
              </a:rPr>
              <a:t>On-going Efforts and Future Work</a:t>
            </a:r>
            <a:endParaRPr lang="af-ZA" sz="2800" b="1" dirty="0" smtClean="0">
              <a:solidFill>
                <a:schemeClr val="accent4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578054-4318-42C3-9C27-A54EEB2FC610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1143001"/>
            <a:ext cx="8229600" cy="516572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3" pitchFamily="18" charset="2"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295401"/>
            <a:ext cx="8382000" cy="5257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47688" lvl="1" indent="-273050" algn="just"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itchFamily="18" charset="2"/>
              <a:buChar char=""/>
              <a:defRPr/>
            </a:pPr>
            <a:r>
              <a:rPr lang="en-GB" sz="2200" dirty="0" smtClean="0">
                <a:solidFill>
                  <a:schemeClr val="tx2"/>
                </a:solidFill>
                <a:latin typeface="+mn-lt"/>
                <a:cs typeface="+mn-cs"/>
              </a:rPr>
              <a:t>Increasing use of country systems in line with the </a:t>
            </a:r>
            <a:r>
              <a:rPr lang="en-GB" sz="2200" dirty="0" err="1" smtClean="0">
                <a:solidFill>
                  <a:schemeClr val="tx2"/>
                </a:solidFill>
                <a:latin typeface="+mn-lt"/>
                <a:cs typeface="+mn-cs"/>
              </a:rPr>
              <a:t>Busan</a:t>
            </a:r>
            <a:r>
              <a:rPr lang="en-GB" sz="2200" dirty="0" smtClean="0">
                <a:solidFill>
                  <a:schemeClr val="tx2"/>
                </a:solidFill>
                <a:latin typeface="+mn-lt"/>
                <a:cs typeface="+mn-cs"/>
              </a:rPr>
              <a:t> commitments. </a:t>
            </a:r>
          </a:p>
          <a:p>
            <a:pPr marL="547688" lvl="1" indent="-273050" algn="just"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itchFamily="18" charset="2"/>
              <a:buChar char=""/>
              <a:defRPr/>
            </a:pPr>
            <a:r>
              <a:rPr lang="en-GB" sz="2200" dirty="0" smtClean="0">
                <a:solidFill>
                  <a:schemeClr val="tx2"/>
                </a:solidFill>
                <a:latin typeface="+mn-lt"/>
                <a:cs typeface="+mn-cs"/>
              </a:rPr>
              <a:t>Continue PFM reform (rolling out of Smart FMIS – facilitating </a:t>
            </a:r>
            <a:r>
              <a:rPr lang="en-GB" sz="2200" dirty="0" err="1" smtClean="0">
                <a:solidFill>
                  <a:schemeClr val="tx2"/>
                </a:solidFill>
                <a:latin typeface="+mn-lt"/>
                <a:cs typeface="+mn-cs"/>
              </a:rPr>
              <a:t>GoR</a:t>
            </a:r>
            <a:r>
              <a:rPr lang="en-GB" sz="2200" dirty="0" smtClean="0">
                <a:solidFill>
                  <a:schemeClr val="tx2"/>
                </a:solidFill>
                <a:latin typeface="+mn-lt"/>
                <a:cs typeface="+mn-cs"/>
              </a:rPr>
              <a:t> agencies ensuring comprehensive budget information and effective execution reporting)</a:t>
            </a:r>
          </a:p>
          <a:p>
            <a:pPr marL="547688" lvl="1" indent="-273050" algn="just"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itchFamily="18" charset="2"/>
              <a:buChar char=""/>
              <a:defRPr/>
            </a:pPr>
            <a:r>
              <a:rPr lang="en-GB" sz="2200" dirty="0" smtClean="0">
                <a:solidFill>
                  <a:schemeClr val="tx2"/>
                </a:solidFill>
                <a:latin typeface="+mn-lt"/>
                <a:cs typeface="+mn-cs"/>
              </a:rPr>
              <a:t>Integration of DAD with Smart FMIS (expected to be completed before June 2012)</a:t>
            </a:r>
          </a:p>
          <a:p>
            <a:pPr marL="1004888" lvl="2" indent="-273050" algn="just"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itchFamily="18" charset="2"/>
              <a:buChar char=""/>
              <a:defRPr/>
            </a:pPr>
            <a:r>
              <a:rPr lang="en-GB" sz="2200" dirty="0" smtClean="0">
                <a:solidFill>
                  <a:schemeClr val="tx2"/>
                </a:solidFill>
                <a:latin typeface="+mn-lt"/>
                <a:cs typeface="+mn-cs"/>
              </a:rPr>
              <a:t>DAD integrating </a:t>
            </a:r>
            <a:r>
              <a:rPr lang="en-GB" sz="2200" dirty="0" err="1" smtClean="0">
                <a:solidFill>
                  <a:schemeClr val="tx2"/>
                </a:solidFill>
                <a:latin typeface="+mn-lt"/>
                <a:cs typeface="+mn-cs"/>
              </a:rPr>
              <a:t>GoR’s</a:t>
            </a:r>
            <a:r>
              <a:rPr lang="en-GB" sz="2200" dirty="0" smtClean="0">
                <a:solidFill>
                  <a:schemeClr val="tx2"/>
                </a:solidFill>
                <a:latin typeface="+mn-lt"/>
                <a:cs typeface="+mn-cs"/>
              </a:rPr>
              <a:t> Chart of Accounts; </a:t>
            </a:r>
          </a:p>
          <a:p>
            <a:pPr marL="1004888" lvl="2" indent="-273050" algn="just"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itchFamily="18" charset="2"/>
              <a:buChar char=""/>
              <a:defRPr/>
            </a:pPr>
            <a:r>
              <a:rPr lang="en-GB" sz="2200" dirty="0" smtClean="0">
                <a:solidFill>
                  <a:schemeClr val="tx2"/>
                </a:solidFill>
                <a:latin typeface="+mn-lt"/>
                <a:cs typeface="+mn-cs"/>
              </a:rPr>
              <a:t>DAD planning/commitment information feeding into budget module; </a:t>
            </a:r>
          </a:p>
          <a:p>
            <a:pPr marL="1004888" lvl="2" indent="-273050" algn="just"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itchFamily="18" charset="2"/>
              <a:buChar char=""/>
              <a:defRPr/>
            </a:pPr>
            <a:r>
              <a:rPr lang="en-GB" sz="2200" dirty="0" smtClean="0">
                <a:solidFill>
                  <a:schemeClr val="tx2"/>
                </a:solidFill>
                <a:latin typeface="+mn-lt"/>
                <a:cs typeface="+mn-cs"/>
              </a:rPr>
              <a:t>DAD disbursement information feeding into revenue module; </a:t>
            </a:r>
          </a:p>
          <a:p>
            <a:pPr marL="1004888" lvl="2" indent="-273050" algn="just"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itchFamily="18" charset="2"/>
              <a:buChar char=""/>
              <a:defRPr/>
            </a:pPr>
            <a:r>
              <a:rPr lang="en-GB" sz="2200" dirty="0" smtClean="0">
                <a:solidFill>
                  <a:schemeClr val="tx2"/>
                </a:solidFill>
                <a:latin typeface="+mn-lt"/>
                <a:cs typeface="+mn-cs"/>
              </a:rPr>
              <a:t>DAD direct payment information feeding into expenditure module; </a:t>
            </a:r>
          </a:p>
          <a:p>
            <a:pPr marL="547688" lvl="1" indent="-273050" algn="just" eaLnBrk="0" hangingPunct="0">
              <a:spcBef>
                <a:spcPts val="500"/>
              </a:spcBef>
              <a:buClr>
                <a:schemeClr val="accent2"/>
              </a:buClr>
              <a:buSzPct val="76000"/>
              <a:buFont typeface="Wingdings 3" pitchFamily="18" charset="2"/>
              <a:buChar char=""/>
            </a:pPr>
            <a:r>
              <a:rPr lang="en-GB" sz="2200" dirty="0" smtClean="0">
                <a:solidFill>
                  <a:schemeClr val="tx2"/>
                </a:solidFill>
                <a:latin typeface="+mn-lt"/>
                <a:cs typeface="+mn-cs"/>
              </a:rPr>
              <a:t>NGO execution module currently in plan for DAD</a:t>
            </a:r>
          </a:p>
          <a:p>
            <a:pPr marL="547688" marR="0" lvl="1" indent="-273050" algn="l" defTabSz="914400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6000"/>
              <a:buFont typeface="Wingdings 3" pitchFamily="18" charset="2"/>
              <a:buChar char="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3" pitchFamily="18" charset="2"/>
              <a:buChar char="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3" pitchFamily="18" charset="2"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9"/>
          <p:cNvSpPr txBox="1">
            <a:spLocks/>
          </p:cNvSpPr>
          <p:nvPr/>
        </p:nvSpPr>
        <p:spPr>
          <a:xfrm>
            <a:off x="8839200" y="6553200"/>
            <a:ext cx="304800" cy="3048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B578054-4318-42C3-9C27-A54EEB2FC61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574343C-97AE-4F05-934E-437E1D0DF9D5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3657600" y="236220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i="1" dirty="0" smtClean="0"/>
              <a:t>Thank you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2_Origin">
  <a:themeElements>
    <a:clrScheme name="SPU colour scheme">
      <a:dk1>
        <a:sysClr val="windowText" lastClr="000000"/>
      </a:dk1>
      <a:lt1>
        <a:srgbClr val="FFFFFF"/>
      </a:lt1>
      <a:dk2>
        <a:srgbClr val="464653"/>
      </a:dk2>
      <a:lt2>
        <a:srgbClr val="DDE9EC"/>
      </a:lt2>
      <a:accent1>
        <a:srgbClr val="00B0F0"/>
      </a:accent1>
      <a:accent2>
        <a:srgbClr val="29C000"/>
      </a:accent2>
      <a:accent3>
        <a:srgbClr val="FFFF00"/>
      </a:accent3>
      <a:accent4>
        <a:srgbClr val="192EF7"/>
      </a:accent4>
      <a:accent5>
        <a:srgbClr val="F6C120"/>
      </a:accent5>
      <a:accent6>
        <a:srgbClr val="638BAD"/>
      </a:accent6>
      <a:hlink>
        <a:srgbClr val="518592"/>
      </a:hlink>
      <a:folHlink>
        <a:srgbClr val="7F7F7F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6847</TotalTime>
  <Words>603</Words>
  <Application>Microsoft Office PowerPoint</Application>
  <PresentationFormat>On-screen Show (4:3)</PresentationFormat>
  <Paragraphs>107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2_Origin</vt:lpstr>
      <vt:lpstr>Slide 0</vt:lpstr>
      <vt:lpstr>Outline</vt:lpstr>
      <vt:lpstr>Aid Context in Rwanda</vt:lpstr>
      <vt:lpstr>Aid Transparency and Fiscal Transparency</vt:lpstr>
      <vt:lpstr>Achivements</vt:lpstr>
      <vt:lpstr>Challenges</vt:lpstr>
      <vt:lpstr>Challenges</vt:lpstr>
      <vt:lpstr>On-going Efforts and Future Work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Agriculture, Growth and Poverty Reduction</dc:title>
  <dc:creator>KAMPETA</dc:creator>
  <cp:lastModifiedBy>marie.ange</cp:lastModifiedBy>
  <cp:revision>701</cp:revision>
  <dcterms:created xsi:type="dcterms:W3CDTF">2008-07-17T13:12:54Z</dcterms:created>
  <dcterms:modified xsi:type="dcterms:W3CDTF">2012-04-20T12:45:03Z</dcterms:modified>
</cp:coreProperties>
</file>