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5">
          <p15:clr>
            <a:srgbClr val="A4A3A4"/>
          </p15:clr>
        </p15:guide>
        <p15:guide id="3" orient="horz" pos="404">
          <p15:clr>
            <a:srgbClr val="A4A3A4"/>
          </p15:clr>
        </p15:guide>
        <p15:guide id="4" orient="horz" pos="3747">
          <p15:clr>
            <a:srgbClr val="A4A3A4"/>
          </p15:clr>
        </p15:guide>
        <p15:guide id="5" orient="horz" pos="1068">
          <p15:clr>
            <a:srgbClr val="A4A3A4"/>
          </p15:clr>
        </p15:guide>
        <p15:guide id="6" orient="horz" pos="4153">
          <p15:clr>
            <a:srgbClr val="A4A3A4"/>
          </p15:clr>
        </p15:guide>
        <p15:guide id="7" pos="337">
          <p15:clr>
            <a:srgbClr val="A4A3A4"/>
          </p15:clr>
        </p15:guide>
        <p15:guide id="8" pos="5336">
          <p15:clr>
            <a:srgbClr val="A4A3A4"/>
          </p15:clr>
        </p15:guide>
        <p15:guide id="9" pos="2751">
          <p15:clr>
            <a:srgbClr val="A4A3A4"/>
          </p15:clr>
        </p15:guide>
        <p15:guide id="10" pos="2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 snapToObjects="1" showGuides="1">
      <p:cViewPr>
        <p:scale>
          <a:sx n="123" d="100"/>
          <a:sy n="123" d="100"/>
        </p:scale>
        <p:origin x="1176" y="-96"/>
      </p:cViewPr>
      <p:guideLst>
        <p:guide orient="horz" pos="2160"/>
        <p:guide orient="horz" pos="3975"/>
        <p:guide orient="horz" pos="404"/>
        <p:guide orient="horz" pos="3747"/>
        <p:guide orient="horz" pos="1068"/>
        <p:guide orient="horz" pos="4153"/>
        <p:guide pos="337"/>
        <p:guide pos="5336"/>
        <p:guide pos="2751"/>
        <p:guide pos="2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8F2C-266F-4988-9343-B4F85FB4C5F8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CE74-15F5-4FEF-9BFF-2859599DBB4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fikfiler_skabelondesign1_300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15/11 2018 2:00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slides, 12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våbenskjold.wmf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  <p:pic>
        <p:nvPicPr>
          <p:cNvPr id="9" name="Picture 8" descr="Danida_UK_rgb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13248" y="2563623"/>
            <a:ext cx="3431853" cy="482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rafikfiler_skabelondesign2 (NXPowerLite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555914"/>
            <a:ext cx="7923212" cy="517792"/>
          </a:xfrm>
        </p:spPr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192129"/>
            <a:ext cx="7917060" cy="76292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Klik for at redigere undertiteltypografien i masteren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Picture 7" descr="Danida_UK_rgb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987" y="3969040"/>
            <a:ext cx="2144908" cy="30179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8784467" y="1150249"/>
            <a:ext cx="360000" cy="1080000"/>
            <a:chOff x="8784467" y="1163037"/>
            <a:chExt cx="360000" cy="1080000"/>
          </a:xfrm>
        </p:grpSpPr>
        <p:sp>
          <p:nvSpPr>
            <p:cNvPr id="9" name="Rectangle 8"/>
            <p:cNvSpPr/>
            <p:nvPr userDrawn="1"/>
          </p:nvSpPr>
          <p:spPr>
            <a:xfrm>
              <a:off x="8784467" y="1163037"/>
              <a:ext cx="360000" cy="1080000"/>
            </a:xfrm>
            <a:prstGeom prst="rect">
              <a:avLst/>
            </a:prstGeom>
            <a:solidFill>
              <a:srgbClr val="EB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 descr="våbenskjold.wmf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15117" y="1219709"/>
              <a:ext cx="326441" cy="55778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5450"/>
            <a:ext cx="3823200" cy="4252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15/11 2018 2:00 PM, Madhavi (Orange Room)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Draft slides, 12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641350"/>
            <a:ext cx="7935912" cy="90277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5449"/>
            <a:ext cx="7935912" cy="42529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/>
              <a:t>Rediger typografien i masterens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02341" y="6493781"/>
            <a:ext cx="1297892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da-DK"/>
              <a:t>15/11 2018 2:00 PM, Madhavi (Orange Room)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8818" y="6493781"/>
            <a:ext cx="403323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r>
              <a:rPr lang="en-GB"/>
              <a:t>Draft slides, 12 November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8388" y="6494400"/>
            <a:ext cx="395913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8522743" y="6493780"/>
            <a:ext cx="262962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800">
                <a:solidFill>
                  <a:srgbClr val="7F7F7F"/>
                </a:solidFill>
              </a:rPr>
              <a:t>No.</a:t>
            </a:r>
          </a:p>
        </p:txBody>
      </p:sp>
      <p:pic>
        <p:nvPicPr>
          <p:cNvPr id="10" name="Picture 9" descr="grafikfiler_skabelondesign3.jpg"/>
          <p:cNvPicPr>
            <a:picLocks noChangeAspect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>
          <a:xfrm>
            <a:off x="0" y="382"/>
            <a:ext cx="9144000" cy="286116"/>
          </a:xfrm>
          <a:prstGeom prst="rect">
            <a:avLst/>
          </a:prstGeom>
        </p:spPr>
      </p:pic>
      <p:pic>
        <p:nvPicPr>
          <p:cNvPr id="11" name="Picture 10" descr="Danida_UK_rgb.wmf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34987" y="6318319"/>
            <a:ext cx="2144908" cy="301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162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324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486000" indent="-162000" algn="l" defTabSz="914400" rtl="0" eaLnBrk="1" latinLnBrk="0" hangingPunct="1"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648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810000" indent="-1620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IATI Organisation-standard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publisher-perspective on the current standard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2</a:t>
            </a:fld>
            <a:endParaRPr lang="en-GB" noProof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Current</a:t>
            </a:r>
            <a:r>
              <a:rPr lang="da-DK" dirty="0"/>
              <a:t> Organisation-Standard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Contains</a:t>
            </a:r>
            <a:r>
              <a:rPr lang="da-DK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Total Budget (</a:t>
            </a:r>
            <a:r>
              <a:rPr lang="da-DK" dirty="0" err="1"/>
              <a:t>disbursement</a:t>
            </a:r>
            <a:r>
              <a:rPr lang="da-DK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Budget per recipient organisation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Budget per recipient country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err="1"/>
              <a:t>Historical</a:t>
            </a:r>
            <a:r>
              <a:rPr lang="da-DK" dirty="0"/>
              <a:t> Budget data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contain</a:t>
            </a:r>
            <a:r>
              <a:rPr lang="da-DK" dirty="0"/>
              <a:t>/</a:t>
            </a:r>
            <a:r>
              <a:rPr lang="da-DK" dirty="0" err="1"/>
              <a:t>allow</a:t>
            </a:r>
            <a:r>
              <a:rPr lang="da-DK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income</a:t>
            </a:r>
            <a:r>
              <a:rPr lang="da-DK" dirty="0"/>
              <a:t>, </a:t>
            </a:r>
            <a:r>
              <a:rPr lang="da-DK" dirty="0" err="1"/>
              <a:t>commitment</a:t>
            </a:r>
            <a:r>
              <a:rPr lang="da-DK" dirty="0"/>
              <a:t>-budget etc.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err="1"/>
              <a:t>Distinction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/>
              <a:t>modalities</a:t>
            </a:r>
            <a:endParaRPr lang="da-DK" dirty="0"/>
          </a:p>
          <a:p>
            <a:pPr marL="457200" indent="-457200">
              <a:buFont typeface="+mj-lt"/>
              <a:buAutoNum type="arabicPeriod"/>
            </a:pPr>
            <a:r>
              <a:rPr lang="da-DK" dirty="0" err="1"/>
              <a:t>Distinction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/>
              <a:t>programmable</a:t>
            </a:r>
            <a:r>
              <a:rPr lang="da-DK" dirty="0"/>
              <a:t>/not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err="1"/>
              <a:t>Distinction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status –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flagging</a:t>
            </a:r>
            <a:r>
              <a:rPr lang="da-DK" dirty="0"/>
              <a:t> </a:t>
            </a:r>
            <a:r>
              <a:rPr lang="da-DK" dirty="0" err="1"/>
              <a:t>historical</a:t>
            </a:r>
            <a:r>
              <a:rPr lang="da-DK" dirty="0"/>
              <a:t> data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audited</a:t>
            </a:r>
            <a:r>
              <a:rPr lang="da-DK" dirty="0"/>
              <a:t> and </a:t>
            </a:r>
            <a:r>
              <a:rPr lang="da-DK" dirty="0" err="1"/>
              <a:t>thus</a:t>
            </a:r>
            <a:r>
              <a:rPr lang="da-DK" dirty="0"/>
              <a:t> ‘final’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Balance </a:t>
            </a:r>
            <a:r>
              <a:rPr lang="da-DK" dirty="0" err="1"/>
              <a:t>Sheet</a:t>
            </a:r>
            <a:r>
              <a:rPr lang="da-DK" dirty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SDG-reference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9090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do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wish</a:t>
            </a:r>
            <a:r>
              <a:rPr lang="da-DK" dirty="0"/>
              <a:t> from the organisation-standard?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Should the IATI standard allow organisations to publish budget-figures in accordance with their own planning/budgeting procedures?</a:t>
            </a:r>
          </a:p>
          <a:p>
            <a:r>
              <a:rPr lang="en-GB" dirty="0"/>
              <a:t>Should it e.g. be possible to publish budgets in any hierarchical way; as long as standard-tags are maintained, it should be free to ‘pivot’</a:t>
            </a:r>
          </a:p>
          <a:p>
            <a:r>
              <a:rPr lang="en-GB" dirty="0"/>
              <a:t>Should the IATI standard allow organisations to draw a distinction between their own funds, and the funds they are merely managing on behalf of other partners?</a:t>
            </a:r>
          </a:p>
          <a:p>
            <a:r>
              <a:rPr lang="en-GB" dirty="0"/>
              <a:t>IATI is not a financial management system, but should we apply / allow some of the concepts?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15/11 2018 2:00 PM, Madhavi (Orange Room)</a:t>
            </a:r>
            <a:endParaRPr lang="en-GB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4342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PS – </a:t>
            </a:r>
            <a:r>
              <a:rPr lang="da-DK" dirty="0" err="1"/>
              <a:t>please</a:t>
            </a:r>
            <a:r>
              <a:rPr lang="da-DK" dirty="0"/>
              <a:t> note relation to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presentations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sessions are related, in the sense they are aiming for an improved use of our Organisation-file. But the scope is different: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Softly Earmarked (Tuesday 4:30, </a:t>
            </a:r>
            <a:r>
              <a:rPr lang="en-GB" dirty="0" err="1"/>
              <a:t>Madhavi</a:t>
            </a:r>
            <a:r>
              <a:rPr lang="en-GB" dirty="0"/>
              <a:t>): Suggesting that we should create a join between organisation- and activity- files, to better reflect cooperation under softly earmarked og un-earmarked modalities.</a:t>
            </a:r>
          </a:p>
          <a:p>
            <a:r>
              <a:rPr lang="en-GB" dirty="0"/>
              <a:t>Enriching the Organisation File (Thursday 3:50, </a:t>
            </a:r>
            <a:r>
              <a:rPr lang="en-GB" dirty="0" err="1"/>
              <a:t>Madhavi</a:t>
            </a:r>
            <a:r>
              <a:rPr lang="en-GB" dirty="0"/>
              <a:t>): Broadening the scope for more, optional enrichments that  could or should be considered for version 3; e.g. balance-sheet information and publication of audited annual accounts in data-format, not just document-links.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15/11 2018 2:00 PM, </a:t>
            </a:r>
            <a:r>
              <a:rPr lang="da-DK" noProof="0" dirty="0" err="1"/>
              <a:t>Madhavi</a:t>
            </a:r>
            <a:r>
              <a:rPr lang="da-DK" noProof="0" dirty="0"/>
              <a:t> (Orange </a:t>
            </a:r>
            <a:r>
              <a:rPr lang="da-DK" noProof="0" dirty="0" err="1"/>
              <a:t>Room</a:t>
            </a:r>
            <a:r>
              <a:rPr lang="da-DK" noProof="0" dirty="0"/>
              <a:t>)</a:t>
            </a:r>
            <a:endParaRPr lang="en-GB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Draft slides, 12 November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E163-10AD-4CA8-AFB4-E725700737E6}" type="slidenum">
              <a:rPr lang="en-GB" noProof="0" smtClean="0"/>
              <a:pPr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41650624"/>
      </p:ext>
    </p:extLst>
  </p:cSld>
  <p:clrMapOvr>
    <a:masterClrMapping/>
  </p:clrMapOvr>
</p:sld>
</file>

<file path=ppt/theme/theme1.xml><?xml version="1.0" encoding="utf-8"?>
<a:theme xmlns:a="http://schemas.openxmlformats.org/drawingml/2006/main" name="Danida_UK">
  <a:themeElements>
    <a:clrScheme name="Danida">
      <a:dk1>
        <a:sysClr val="windowText" lastClr="000000"/>
      </a:dk1>
      <a:lt1>
        <a:sysClr val="window" lastClr="FFFFFF"/>
      </a:lt1>
      <a:dk2>
        <a:srgbClr val="6D6E71"/>
      </a:dk2>
      <a:lt2>
        <a:srgbClr val="FFCB1F"/>
      </a:lt2>
      <a:accent1>
        <a:srgbClr val="FFCB1F"/>
      </a:accent1>
      <a:accent2>
        <a:srgbClr val="FFDF9B"/>
      </a:accent2>
      <a:accent3>
        <a:srgbClr val="001A4B"/>
      </a:accent3>
      <a:accent4>
        <a:srgbClr val="5F7299"/>
      </a:accent4>
      <a:accent5>
        <a:srgbClr val="9FA7C2"/>
      </a:accent5>
      <a:accent6>
        <a:srgbClr val="BAA254"/>
      </a:accent6>
      <a:hlink>
        <a:srgbClr val="9FA7C2"/>
      </a:hlink>
      <a:folHlink>
        <a:srgbClr val="001A4B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2"/>
          </a:solidFill>
        </a:ln>
      </a:spPr>
      <a:bodyPr rtlCol="0" anchor="ctr"/>
      <a:lstStyle>
        <a:defPPr algn="l">
          <a:defRPr sz="2000" smtClean="0"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Danida_UK</Template>
  <TotalTime>58</TotalTime>
  <Words>353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Danida_UK</vt:lpstr>
      <vt:lpstr>PowerPoint Presentation</vt:lpstr>
      <vt:lpstr>IATI Organisation-standard</vt:lpstr>
      <vt:lpstr>The Current Organisation-Standard</vt:lpstr>
      <vt:lpstr>What do we wish from the organisation-standard?</vt:lpstr>
      <vt:lpstr>PS – please note relation to other presentations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Ole Jacob Hjøllund</dc:creator>
  <cp:lastModifiedBy>Jahnvi Dave</cp:lastModifiedBy>
  <cp:revision>12</cp:revision>
  <dcterms:created xsi:type="dcterms:W3CDTF">2018-11-01T22:16:09Z</dcterms:created>
  <dcterms:modified xsi:type="dcterms:W3CDTF">2018-11-27T11:32:29Z</dcterms:modified>
</cp:coreProperties>
</file>