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4384000" cy="13716000"/>
  <p:notesSz cx="6858000" cy="91440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
      <p:font typeface="Helvetica Neue Ligh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642" autoAdjust="0"/>
  </p:normalViewPr>
  <p:slideViewPr>
    <p:cSldViewPr snapToGrid="0">
      <p:cViewPr varScale="1">
        <p:scale>
          <a:sx n="18" d="100"/>
          <a:sy n="18" d="100"/>
        </p:scale>
        <p:origin x="184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1pPr>
            <a:lvl2pPr marL="914400" marR="0" lvl="1"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2pPr>
            <a:lvl3pPr marL="1371600" marR="0" lvl="2"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3pPr>
            <a:lvl4pPr marL="1828800" marR="0" lvl="3"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4pPr>
            <a:lvl5pPr marL="2286000" marR="0" lvl="4"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5pPr>
            <a:lvl6pPr marL="2743200" marR="0" lvl="5"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6pPr>
            <a:lvl7pPr marL="3200400" marR="0" lvl="6"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7pPr>
            <a:lvl8pPr marL="3657600" marR="0" lvl="7"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8pPr>
            <a:lvl9pPr marL="4114800" marR="0" lvl="8"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25" name="Shape 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sz="1200" dirty="0"/>
              <a:t>USAID must pull various internal systems in order to generate our IATI submission including data from over 8 systems that is compiled on a quarterly basis.</a:t>
            </a:r>
            <a:endParaRPr sz="1200" dirty="0"/>
          </a:p>
          <a:p>
            <a:pPr marL="457200" lvl="0" indent="-304800" rtl="0">
              <a:lnSpc>
                <a:spcPct val="115000"/>
              </a:lnSpc>
              <a:spcBef>
                <a:spcPts val="0"/>
              </a:spcBef>
              <a:spcAft>
                <a:spcPts val="0"/>
              </a:spcAft>
              <a:buSzPts val="1200"/>
              <a:buChar char="●"/>
            </a:pPr>
            <a:r>
              <a:rPr lang="en-US" sz="1200" dirty="0"/>
              <a:t>Therefore, it is difficult to create data as comprehensive as what we report to IATI for any one of our operating units.</a:t>
            </a:r>
            <a:endParaRPr sz="1200" dirty="0"/>
          </a:p>
          <a:p>
            <a:pPr marL="457200" lvl="0" indent="-304800" rtl="0">
              <a:lnSpc>
                <a:spcPct val="115000"/>
              </a:lnSpc>
              <a:spcBef>
                <a:spcPts val="0"/>
              </a:spcBef>
              <a:spcAft>
                <a:spcPts val="0"/>
              </a:spcAft>
              <a:buSzPts val="1200"/>
              <a:buChar char="●"/>
            </a:pPr>
            <a:r>
              <a:rPr lang="en-US" sz="1200" dirty="0"/>
              <a:t>USAID/Bangladesh is one of our biggest programs in Asia, and there is a lot of data being collected and used to support the broad range of sectors and activities taking place there.</a:t>
            </a:r>
            <a:endParaRPr sz="1200" dirty="0"/>
          </a:p>
          <a:p>
            <a:pPr marL="457200" lvl="0" indent="-304800" rtl="0">
              <a:lnSpc>
                <a:spcPct val="115000"/>
              </a:lnSpc>
              <a:spcBef>
                <a:spcPts val="0"/>
              </a:spcBef>
              <a:spcAft>
                <a:spcPts val="0"/>
              </a:spcAft>
              <a:buSzPts val="1200"/>
              <a:buChar char="●"/>
            </a:pPr>
            <a:r>
              <a:rPr lang="en-US" sz="1200" dirty="0"/>
              <a:t>The purpose of this pilot was to help save our mission time, report more comprehensively so that the Government of Bangladesh has robust information on our programs, and explore the quality of our information and take advantage of this opportunity to better understand the quality of some of our descriptive data.</a:t>
            </a:r>
            <a:endParaRPr sz="1200" dirty="0"/>
          </a:p>
          <a:p>
            <a:pPr marL="0" lvl="0" indent="0" rtl="0">
              <a:lnSpc>
                <a:spcPct val="115000"/>
              </a:lnSpc>
              <a:spcBef>
                <a:spcPts val="0"/>
              </a:spcBef>
              <a:spcAft>
                <a:spcPts val="0"/>
              </a:spcAft>
              <a:buClr>
                <a:schemeClr val="dk1"/>
              </a:buClr>
              <a:buSzPts val="1100"/>
              <a:buFont typeface="Arial"/>
              <a:buNone/>
            </a:pPr>
            <a:r>
              <a:rPr lang="en-US" sz="1200" dirty="0"/>
              <a:t>_________________</a:t>
            </a:r>
            <a:endParaRPr sz="1200" dirty="0"/>
          </a:p>
          <a:p>
            <a:pPr marL="0" lvl="0" indent="0" rtl="0">
              <a:lnSpc>
                <a:spcPct val="115000"/>
              </a:lnSpc>
              <a:spcBef>
                <a:spcPts val="0"/>
              </a:spcBef>
              <a:spcAft>
                <a:spcPts val="0"/>
              </a:spcAft>
              <a:buClr>
                <a:schemeClr val="dk1"/>
              </a:buClr>
              <a:buSzPts val="1100"/>
              <a:buFont typeface="Arial"/>
              <a:buNone/>
            </a:pPr>
            <a:r>
              <a:rPr lang="en-US" sz="1200" i="1" dirty="0"/>
              <a:t>If needed</a:t>
            </a:r>
            <a:endParaRPr sz="1200" i="1" dirty="0"/>
          </a:p>
          <a:p>
            <a:pPr marL="0" lvl="0" indent="0" rtl="0">
              <a:lnSpc>
                <a:spcPct val="115000"/>
              </a:lnSpc>
              <a:spcBef>
                <a:spcPts val="0"/>
              </a:spcBef>
              <a:spcAft>
                <a:spcPts val="0"/>
              </a:spcAft>
              <a:buClr>
                <a:schemeClr val="dk1"/>
              </a:buClr>
              <a:buSzPts val="1100"/>
              <a:buFont typeface="Arial"/>
              <a:buNone/>
            </a:pPr>
            <a:r>
              <a:rPr lang="en-US" sz="1200" dirty="0"/>
              <a:t>●We know that there is sensitive information that is sometimes present in these narratives - depending on country context, there could be a variety or sensitivities in the information - and there is an institutionalized redaction process the Agency has in order to allow review of all descriptive fields prior to publication.</a:t>
            </a:r>
            <a:endParaRPr sz="1200" dirty="0"/>
          </a:p>
          <a:p>
            <a:pPr marL="0" lvl="0" indent="0" rtl="0">
              <a:lnSpc>
                <a:spcPct val="115000"/>
              </a:lnSpc>
              <a:spcBef>
                <a:spcPts val="0"/>
              </a:spcBef>
              <a:spcAft>
                <a:spcPts val="0"/>
              </a:spcAft>
              <a:buClr>
                <a:schemeClr val="dk1"/>
              </a:buClr>
              <a:buSzPts val="1100"/>
              <a:buFont typeface="Arial"/>
              <a:buNone/>
            </a:pPr>
            <a:endParaRPr sz="1200" dirty="0"/>
          </a:p>
          <a:p>
            <a:pPr marL="0" marR="0" lvl="0" indent="0" algn="l" rtl="0">
              <a:lnSpc>
                <a:spcPct val="117999"/>
              </a:lnSpc>
              <a:spcBef>
                <a:spcPts val="0"/>
              </a:spcBef>
              <a:spcAft>
                <a:spcPts val="0"/>
              </a:spcAft>
              <a:buSzPts val="2200"/>
              <a:buFont typeface="Helvetica Neue"/>
              <a:buNone/>
            </a:pPr>
            <a:endParaRPr dirty="0"/>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Clr>
                <a:schemeClr val="dk1"/>
              </a:buClr>
              <a:buSzPts val="1200"/>
              <a:buChar char="●"/>
            </a:pPr>
            <a:r>
              <a:rPr lang="en-US" sz="1200" dirty="0">
                <a:solidFill>
                  <a:schemeClr val="dk1"/>
                </a:solidFill>
              </a:rPr>
              <a:t>USAID’s findings - at least for USAID - showed that IATI data is a better source than having the mission independently input data into the </a:t>
            </a:r>
            <a:r>
              <a:rPr lang="en-US" sz="1200" dirty="0" err="1">
                <a:solidFill>
                  <a:schemeClr val="dk1"/>
                </a:solidFill>
              </a:rPr>
              <a:t>GoB</a:t>
            </a:r>
            <a:r>
              <a:rPr lang="en-US" sz="1200" dirty="0">
                <a:solidFill>
                  <a:schemeClr val="dk1"/>
                </a:solidFill>
              </a:rPr>
              <a:t> system each quarter.  </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In terms of Quality – the data USAID reports to the </a:t>
            </a:r>
            <a:r>
              <a:rPr lang="en-US" sz="1200" dirty="0" err="1">
                <a:solidFill>
                  <a:schemeClr val="dk1"/>
                </a:solidFill>
              </a:rPr>
              <a:t>GoB</a:t>
            </a:r>
            <a:r>
              <a:rPr lang="en-US" sz="1200" dirty="0">
                <a:solidFill>
                  <a:schemeClr val="dk1"/>
                </a:solidFill>
              </a:rPr>
              <a:t> is improved because all data – not just mission managed information is now being reported. During the pilot, the team reviewed what was previously reported into the Government’s AIMS by USAID/Bangladesh versus what was reported in IATI – we found that obligations increased by $22 million and disbursements decreased by $19 million.  Additionally 7 awards that had not been previously reported were now captured in the data.</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Another benefit – particularly for the </a:t>
            </a:r>
            <a:r>
              <a:rPr lang="en-US" sz="1200" dirty="0" err="1">
                <a:solidFill>
                  <a:schemeClr val="dk1"/>
                </a:solidFill>
              </a:rPr>
              <a:t>GoB</a:t>
            </a:r>
            <a:r>
              <a:rPr lang="en-US" sz="1200" dirty="0">
                <a:solidFill>
                  <a:schemeClr val="dk1"/>
                </a:solidFill>
              </a:rPr>
              <a:t> is that USAID data reported through IATI was more comprehensive – for example, to save time, the mission had been entering large lump sums as their disbursements to the Government.  With IATI data, because all transactions are pulled from Phoenix, individual disbursements could be reported.  Some awards that had been previously been reported as 2 lump sums, were now reported as 23 smaller disbursements – this is much more useful to the host country in terms of getting a better grasp on USAID activity in the country</a:t>
            </a:r>
            <a:endParaRPr sz="1200" dirty="0">
              <a:solidFill>
                <a:schemeClr val="dk1"/>
              </a:solidFill>
            </a:endParaRPr>
          </a:p>
          <a:p>
            <a:pPr marL="457200" lvl="0" indent="-298450" rtl="0">
              <a:lnSpc>
                <a:spcPct val="115000"/>
              </a:lnSpc>
              <a:spcBef>
                <a:spcPts val="0"/>
              </a:spcBef>
              <a:spcAft>
                <a:spcPts val="0"/>
              </a:spcAft>
              <a:buClr>
                <a:schemeClr val="dk1"/>
              </a:buClr>
              <a:buSzPts val="1100"/>
              <a:buFont typeface="Helvetica Neue"/>
              <a:buChar char="●"/>
            </a:pPr>
            <a:r>
              <a:rPr lang="en-US" sz="1200" dirty="0">
                <a:solidFill>
                  <a:schemeClr val="dk1"/>
                </a:solidFill>
              </a:rPr>
              <a:t>In terms of resources,  the mission POC estimated that automatically importing IATI data to the AIMS will save two days a quarter of manual reporting time, allowing mission resources to be used for other activities.</a:t>
            </a:r>
            <a:endParaRPr sz="1200" dirty="0">
              <a:solidFill>
                <a:schemeClr val="dk1"/>
              </a:solidFill>
            </a:endParaRPr>
          </a:p>
          <a:p>
            <a:pPr marL="457200" lvl="0" indent="-304800" rtl="0">
              <a:lnSpc>
                <a:spcPct val="115000"/>
              </a:lnSpc>
              <a:spcBef>
                <a:spcPts val="0"/>
              </a:spcBef>
              <a:spcAft>
                <a:spcPts val="0"/>
              </a:spcAft>
              <a:buClr>
                <a:schemeClr val="dk1"/>
              </a:buClr>
              <a:buSzPts val="1200"/>
              <a:buFont typeface="Helvetica Neue"/>
              <a:buChar char="●"/>
            </a:pPr>
            <a:r>
              <a:rPr lang="en-US" sz="1200" dirty="0">
                <a:solidFill>
                  <a:schemeClr val="dk1"/>
                </a:solidFill>
              </a:rPr>
              <a:t>Not on this slide, but also important to our findings, we made a few important quality breakthroughs as well:</a:t>
            </a:r>
            <a:endParaRPr sz="1200" dirty="0">
              <a:solidFill>
                <a:schemeClr val="dk1"/>
              </a:solidFill>
            </a:endParaRPr>
          </a:p>
          <a:p>
            <a:pPr marL="914400" lvl="1" indent="-304800" rtl="0">
              <a:lnSpc>
                <a:spcPct val="115000"/>
              </a:lnSpc>
              <a:spcBef>
                <a:spcPts val="0"/>
              </a:spcBef>
              <a:spcAft>
                <a:spcPts val="0"/>
              </a:spcAft>
              <a:buClr>
                <a:schemeClr val="dk1"/>
              </a:buClr>
              <a:buSzPts val="1200"/>
              <a:buFont typeface="Helvetica Neue"/>
              <a:buAutoNum type="alphaLcPeriod"/>
            </a:pPr>
            <a:r>
              <a:rPr lang="en-US" sz="1200" dirty="0">
                <a:solidFill>
                  <a:schemeClr val="dk1"/>
                </a:solidFill>
              </a:rPr>
              <a:t>We identified the source of the best descriptive information and worked with the Mission to explain why keeping it updated was important.</a:t>
            </a:r>
            <a:endParaRPr sz="1200" dirty="0">
              <a:solidFill>
                <a:schemeClr val="dk1"/>
              </a:solidFill>
            </a:endParaRPr>
          </a:p>
          <a:p>
            <a:pPr marL="914400" lvl="1" indent="-304800" rtl="0">
              <a:lnSpc>
                <a:spcPct val="115000"/>
              </a:lnSpc>
              <a:spcBef>
                <a:spcPts val="0"/>
              </a:spcBef>
              <a:spcAft>
                <a:spcPts val="0"/>
              </a:spcAft>
              <a:buClr>
                <a:schemeClr val="dk1"/>
              </a:buClr>
              <a:buSzPts val="1200"/>
              <a:buFont typeface="Helvetica Neue"/>
              <a:buAutoNum type="alphaLcPeriod"/>
            </a:pPr>
            <a:r>
              <a:rPr lang="en-US" sz="1200" dirty="0">
                <a:solidFill>
                  <a:schemeClr val="dk1"/>
                </a:solidFill>
              </a:rPr>
              <a:t>The mission, in turn, now that they saw time savings, kept the information in the source system more up to date.</a:t>
            </a:r>
            <a:endParaRPr sz="1200" dirty="0">
              <a:solidFill>
                <a:schemeClr val="dk1"/>
              </a:solidFill>
            </a:endParaRPr>
          </a:p>
          <a:p>
            <a:pPr marL="914400" lvl="1" indent="-304800" rtl="0">
              <a:lnSpc>
                <a:spcPct val="115000"/>
              </a:lnSpc>
              <a:spcBef>
                <a:spcPts val="0"/>
              </a:spcBef>
              <a:spcAft>
                <a:spcPts val="0"/>
              </a:spcAft>
              <a:buClr>
                <a:schemeClr val="dk1"/>
              </a:buClr>
              <a:buSzPts val="1200"/>
              <a:buFont typeface="Helvetica Neue"/>
              <a:buAutoNum type="alphaLcPeriod"/>
            </a:pPr>
            <a:r>
              <a:rPr lang="en-US" sz="1200" dirty="0">
                <a:solidFill>
                  <a:schemeClr val="dk1"/>
                </a:solidFill>
              </a:rPr>
              <a:t>The mission also noted that some information - for example, sub-national geographic data - was in the AIMS.  At USAID, this data is not captured in a central source system, but the mission began providing the data to our Washington based team via spreadsheet.</a:t>
            </a:r>
            <a:endParaRPr sz="1200" dirty="0">
              <a:solidFill>
                <a:schemeClr val="dk1"/>
              </a:solidFill>
            </a:endParaRPr>
          </a:p>
          <a:p>
            <a:pPr marL="1371600" lvl="2" indent="-304800" rtl="0">
              <a:lnSpc>
                <a:spcPct val="115000"/>
              </a:lnSpc>
              <a:spcBef>
                <a:spcPts val="0"/>
              </a:spcBef>
              <a:spcAft>
                <a:spcPts val="0"/>
              </a:spcAft>
              <a:buClr>
                <a:schemeClr val="dk1"/>
              </a:buClr>
              <a:buSzPts val="1200"/>
              <a:buFont typeface="Helvetica Neue"/>
              <a:buAutoNum type="romanLcPeriod"/>
            </a:pPr>
            <a:r>
              <a:rPr lang="en-US" sz="1200" dirty="0">
                <a:solidFill>
                  <a:schemeClr val="dk1"/>
                </a:solidFill>
              </a:rPr>
              <a:t>By giving us the data to add to IATI, the data then could be pulled into the AIMS and didn’t require manual data entry.</a:t>
            </a:r>
            <a:endParaRPr sz="1200" dirty="0">
              <a:solidFill>
                <a:schemeClr val="dk1"/>
              </a:solidFill>
            </a:endParaRPr>
          </a:p>
          <a:p>
            <a:pPr marL="1371600" lvl="2" indent="-304800" rtl="0">
              <a:lnSpc>
                <a:spcPct val="115000"/>
              </a:lnSpc>
              <a:spcBef>
                <a:spcPts val="0"/>
              </a:spcBef>
              <a:spcAft>
                <a:spcPts val="0"/>
              </a:spcAft>
              <a:buClr>
                <a:schemeClr val="dk1"/>
              </a:buClr>
              <a:buSzPts val="1200"/>
              <a:buFont typeface="Helvetica Neue"/>
              <a:buAutoNum type="romanLcPeriod"/>
            </a:pPr>
            <a:r>
              <a:rPr lang="en-US" sz="1200" dirty="0">
                <a:solidFill>
                  <a:schemeClr val="dk1"/>
                </a:solidFill>
              </a:rPr>
              <a:t>This effort to report additional data then sparked 10 additional missions to begin sending us location data.</a:t>
            </a:r>
            <a:endParaRPr sz="1200" dirty="0">
              <a:solidFill>
                <a:schemeClr val="dk1"/>
              </a:solidFill>
            </a:endParaRPr>
          </a:p>
          <a:p>
            <a:pPr marL="0" lvl="0" indent="0" rtl="0">
              <a:lnSpc>
                <a:spcPct val="115000"/>
              </a:lnSpc>
              <a:spcBef>
                <a:spcPts val="0"/>
              </a:spcBef>
              <a:spcAft>
                <a:spcPts val="0"/>
              </a:spcAft>
              <a:buNone/>
            </a:pPr>
            <a:endParaRPr sz="1200"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rPr>
              <a:t>_________________</a:t>
            </a:r>
            <a:endParaRPr sz="1200"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200" i="1" dirty="0">
                <a:solidFill>
                  <a:schemeClr val="dk1"/>
                </a:solidFill>
              </a:rPr>
              <a:t>If needed</a:t>
            </a:r>
            <a:endParaRPr sz="1200" i="1" dirty="0">
              <a:solidFill>
                <a:schemeClr val="dk1"/>
              </a:solidFill>
            </a:endParaRPr>
          </a:p>
          <a:p>
            <a:pPr marL="0" lvl="0" indent="0"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Clr>
                <a:schemeClr val="dk1"/>
              </a:buClr>
              <a:buSzPts val="1200"/>
              <a:buChar char="●"/>
            </a:pPr>
            <a:r>
              <a:rPr lang="en-US" sz="1200" dirty="0">
                <a:solidFill>
                  <a:schemeClr val="dk1"/>
                </a:solidFill>
              </a:rPr>
              <a:t>The pilot was really USAID’s first real use case and in using our own data, we found a few issues that we had to address.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The pilot identified that our IATI data was too detailed in the fact that many small administrative ‘activities’ were showing up in the data and creating a lot of noise.</a:t>
            </a:r>
            <a:endParaRPr sz="1200" dirty="0">
              <a:solidFill>
                <a:schemeClr val="dk1"/>
              </a:solidFill>
            </a:endParaRPr>
          </a:p>
          <a:p>
            <a:pPr marL="914400" lvl="1" indent="-304800" rtl="0">
              <a:lnSpc>
                <a:spcPct val="115000"/>
              </a:lnSpc>
              <a:spcBef>
                <a:spcPts val="0"/>
              </a:spcBef>
              <a:spcAft>
                <a:spcPts val="0"/>
              </a:spcAft>
              <a:buClr>
                <a:schemeClr val="dk1"/>
              </a:buClr>
              <a:buSzPts val="1200"/>
              <a:buChar char="○"/>
            </a:pPr>
            <a:r>
              <a:rPr lang="en-US" sz="1200" dirty="0">
                <a:solidFill>
                  <a:schemeClr val="dk1"/>
                </a:solidFill>
              </a:rPr>
              <a:t>We created new business rules to roll up these small miscellaneous transactions and make our data more robust to data users - users we assume are looking for the meat of an activity and not looking for small administrative transactions that are difficult to wade through.</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USAID changed its business rules to keep awards together - prior to the pilot, we’d broken out awards by sector but this was difficult for users to identify transactions related to the same activity.</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We began publishing data back to FY2008 for all existing activities.  </a:t>
            </a:r>
            <a:endParaRPr sz="1200" dirty="0">
              <a:solidFill>
                <a:schemeClr val="dk1"/>
              </a:solidFill>
            </a:endParaRPr>
          </a:p>
          <a:p>
            <a:pPr marL="914400" lvl="1" indent="-304800" rtl="0">
              <a:lnSpc>
                <a:spcPct val="115000"/>
              </a:lnSpc>
              <a:spcBef>
                <a:spcPts val="0"/>
              </a:spcBef>
              <a:spcAft>
                <a:spcPts val="0"/>
              </a:spcAft>
              <a:buClr>
                <a:schemeClr val="dk1"/>
              </a:buClr>
              <a:buSzPts val="1200"/>
              <a:buChar char="○"/>
            </a:pPr>
            <a:r>
              <a:rPr lang="en-US" sz="1200" dirty="0">
                <a:solidFill>
                  <a:schemeClr val="dk1"/>
                </a:solidFill>
              </a:rPr>
              <a:t>For example, if an a big activity began in 2008 and there are still transactions coming through the financial system, the entire activity is reported - not just going back to the first year we reported in 2013.</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The pilot forced us to explore the quality of titles and descriptions in our source systems - particularly, we worked carefully to try and improve our titles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US" sz="1200" dirty="0">
                <a:solidFill>
                  <a:schemeClr val="dk1"/>
                </a:solidFill>
              </a:rPr>
              <a:t>The pilot also ensured we explored how and when we report to IATI.  USAID is still a quarterly publisher - though in the context of the pilot, we are actually doing a pilot on top of this to publish some Bangladesh data quickly so as to meet Government of Bangladesh timelines.</a:t>
            </a:r>
            <a:endParaRPr sz="1200" dirty="0">
              <a:solidFill>
                <a:schemeClr val="dk1"/>
              </a:solidFill>
            </a:endParaRPr>
          </a:p>
          <a:p>
            <a:pPr marL="914400" lvl="1" indent="-304800" rtl="0">
              <a:lnSpc>
                <a:spcPct val="115000"/>
              </a:lnSpc>
              <a:spcBef>
                <a:spcPts val="0"/>
              </a:spcBef>
              <a:spcAft>
                <a:spcPts val="0"/>
              </a:spcAft>
              <a:buClr>
                <a:schemeClr val="dk1"/>
              </a:buClr>
              <a:buSzPts val="1200"/>
              <a:buChar char="○"/>
            </a:pPr>
            <a:r>
              <a:rPr lang="en-US" sz="1200" dirty="0">
                <a:solidFill>
                  <a:schemeClr val="dk1"/>
                </a:solidFill>
              </a:rPr>
              <a:t>The timeline issue forced us to get a little creative, but it didn’t stop us, and as a publisher, I’d encourage others to explore this as well.</a:t>
            </a:r>
            <a:endParaRPr sz="1200" dirty="0">
              <a:solidFill>
                <a:schemeClr val="dk1"/>
              </a:solidFill>
            </a:endParaRPr>
          </a:p>
          <a:p>
            <a:pPr marL="0" lvl="0" indent="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2200"/>
              <a:buFont typeface="Helvetica Neue"/>
              <a:buNone/>
            </a:pPr>
            <a:r>
              <a:rPr lang="en-US" sz="1400">
                <a:solidFill>
                  <a:schemeClr val="dk1"/>
                </a:solidFill>
              </a:rPr>
              <a:t>What we will do now is look at some of the data that your organisation has published and see how useful it is for partner countries and what could be improved to meet their needs. We would like to leave the room with actions that each organisation or partner country will take forward following this exercise.</a:t>
            </a:r>
            <a:endParaRPr sz="1400">
              <a:solidFill>
                <a:schemeClr val="dk1"/>
              </a:solidFill>
            </a:endParaRPr>
          </a:p>
          <a:p>
            <a:pPr marL="457200" lvl="0" indent="-304800" rtl="0">
              <a:lnSpc>
                <a:spcPct val="134210"/>
              </a:lnSpc>
              <a:spcBef>
                <a:spcPts val="0"/>
              </a:spcBef>
              <a:spcAft>
                <a:spcPts val="0"/>
              </a:spcAft>
              <a:buClr>
                <a:srgbClr val="1A6779"/>
              </a:buClr>
              <a:buSzPts val="1200"/>
              <a:buFont typeface="Calibri"/>
              <a:buChar char="●"/>
            </a:pPr>
            <a:endParaRPr sz="1200">
              <a:solidFill>
                <a:schemeClr val="dk1"/>
              </a:solidFill>
              <a:latin typeface="Calibri"/>
              <a:ea typeface="Calibri"/>
              <a:cs typeface="Calibri"/>
              <a:sym typeface="Calibri"/>
            </a:endParaRPr>
          </a:p>
          <a:p>
            <a:pPr marL="0" marR="0" lvl="0" indent="0" algn="l" rtl="0">
              <a:lnSpc>
                <a:spcPct val="117999"/>
              </a:lnSpc>
              <a:spcBef>
                <a:spcPts val="0"/>
              </a:spcBef>
              <a:spcAft>
                <a:spcPts val="0"/>
              </a:spcAft>
              <a:buSzPts val="2200"/>
              <a:buFont typeface="Helvetica Neue"/>
              <a:buNone/>
            </a:pPr>
            <a:endParaRPr sz="1400"/>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304800" rtl="0">
              <a:lnSpc>
                <a:spcPct val="134210"/>
              </a:lnSpc>
              <a:spcBef>
                <a:spcPts val="0"/>
              </a:spcBef>
              <a:spcAft>
                <a:spcPts val="0"/>
              </a:spcAft>
              <a:buClr>
                <a:srgbClr val="1A6779"/>
              </a:buClr>
              <a:buSzPts val="1200"/>
              <a:buFont typeface="Calibri"/>
              <a:buChar char="●"/>
            </a:pPr>
            <a:endParaRPr sz="1200">
              <a:solidFill>
                <a:schemeClr val="dk1"/>
              </a:solidFill>
              <a:latin typeface="Calibri"/>
              <a:ea typeface="Calibri"/>
              <a:cs typeface="Calibri"/>
              <a:sym typeface="Calibri"/>
            </a:endParaRPr>
          </a:p>
          <a:p>
            <a:pPr marL="0" marR="0" lvl="0" indent="0" algn="l" rtl="0">
              <a:lnSpc>
                <a:spcPct val="117999"/>
              </a:lnSpc>
              <a:spcBef>
                <a:spcPts val="0"/>
              </a:spcBef>
              <a:spcAft>
                <a:spcPts val="0"/>
              </a:spcAft>
              <a:buSzPts val="2200"/>
              <a:buFont typeface="Helvetica Neue"/>
              <a:buNone/>
            </a:pPr>
            <a:endParaRPr sz="1400"/>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550"/>
              <a:buFont typeface="Helvetica Neue"/>
              <a:buNone/>
            </a:pPr>
            <a:r>
              <a:rPr lang="en-US" sz="1400"/>
              <a:t>Select a few tables that would like to share one</a:t>
            </a:r>
            <a:endParaRPr sz="1400" b="0" i="0" u="none" strike="noStrike" cap="none">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dirty="0">
              <a:latin typeface="Helvetica Neue"/>
              <a:ea typeface="Helvetica Neue"/>
              <a:cs typeface="Helvetica Neue"/>
              <a:sym typeface="Helvetica Neue"/>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400" dirty="0"/>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400" b="0" i="0" u="none" strike="noStrike" cap="none" dirty="0">
              <a:latin typeface="Helvetica Neue"/>
              <a:ea typeface="Helvetica Neue"/>
              <a:cs typeface="Helvetica Neue"/>
              <a:sym typeface="Helvetica Neue"/>
            </a:endParaRPr>
          </a:p>
        </p:txBody>
      </p:sp>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400" dirty="0"/>
          </a:p>
        </p:txBody>
      </p:sp>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400" b="0" i="0" u="none" strike="noStrike" cap="none" dirty="0">
              <a:latin typeface="Helvetica Neue"/>
              <a:ea typeface="Helvetica Neue"/>
              <a:cs typeface="Helvetica Neue"/>
              <a:sym typeface="Helvetica Neue"/>
            </a:endParaRPr>
          </a:p>
        </p:txBody>
      </p:sp>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400" b="0" i="0" u="none" strike="noStrike" cap="none" dirty="0">
              <a:latin typeface="Helvetica Neue"/>
              <a:ea typeface="Helvetica Neue"/>
              <a:cs typeface="Helvetica Neue"/>
              <a:sym typeface="Helvetica Neue"/>
            </a:endParaRPr>
          </a:p>
        </p:txBody>
      </p:sp>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br>
              <a:rPr lang="en-US" sz="1200" b="1" dirty="0">
                <a:solidFill>
                  <a:srgbClr val="1A6779"/>
                </a:solidFill>
                <a:latin typeface="Arial"/>
                <a:ea typeface="Arial"/>
                <a:cs typeface="Arial"/>
                <a:sym typeface="Arial"/>
              </a:rPr>
            </a:br>
            <a:endParaRPr sz="1200" b="1" dirty="0">
              <a:solidFill>
                <a:srgbClr val="1A6779"/>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sz="1200" dirty="0">
              <a:solidFill>
                <a:srgbClr val="1A6779"/>
              </a:solidFill>
              <a:latin typeface="Arial"/>
              <a:ea typeface="Arial"/>
              <a:cs typeface="Arial"/>
              <a:sym typeface="Arial"/>
            </a:endParaRPr>
          </a:p>
        </p:txBody>
      </p:sp>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200" b="0" i="0" u="none" strike="noStrike" cap="none" dirty="0">
              <a:latin typeface="Helvetica Neue"/>
              <a:ea typeface="Helvetica Neue"/>
              <a:cs typeface="Helvetica Neue"/>
              <a:sym typeface="Helvetica Neue"/>
            </a:endParaRPr>
          </a:p>
        </p:txBody>
      </p:sp>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1400" b="0" i="0" u="none" strike="noStrike" cap="none" dirty="0">
              <a:latin typeface="Helvetica Neue"/>
              <a:ea typeface="Helvetica Neue"/>
              <a:cs typeface="Helvetica Neue"/>
              <a:sym typeface="Helvetica Neue"/>
            </a:endParaRPr>
          </a:p>
        </p:txBody>
      </p:sp>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1" name="Shape 11"/>
          <p:cNvPicPr preferRelativeResize="0"/>
          <p:nvPr/>
        </p:nvPicPr>
        <p:blipFill rotWithShape="1">
          <a:blip r:embed="rId2">
            <a:alphaModFix/>
          </a:blip>
          <a:srcRect/>
          <a:stretch/>
        </p:blipFill>
        <p:spPr>
          <a:xfrm>
            <a:off x="3363044" y="1"/>
            <a:ext cx="20943874" cy="136657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2" type="tx">
  <p:cSld name="TITLE_AND_BODY">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4" name="Shape 14" descr="IATI-Gradients-1920x1080.jpg"/>
          <p:cNvPicPr preferRelativeResize="0"/>
          <p:nvPr/>
        </p:nvPicPr>
        <p:blipFill rotWithShape="1">
          <a:blip r:embed="rId2">
            <a:alphaModFix/>
          </a:blip>
          <a:srcRect/>
          <a:stretch/>
        </p:blipFill>
        <p:spPr>
          <a:xfrm>
            <a:off x="0" y="0"/>
            <a:ext cx="24188928" cy="13702284"/>
          </a:xfrm>
          <a:prstGeom prst="rect">
            <a:avLst/>
          </a:prstGeom>
          <a:noFill/>
          <a:ln>
            <a:noFill/>
          </a:ln>
        </p:spPr>
      </p:pic>
      <p:pic>
        <p:nvPicPr>
          <p:cNvPr id="15" name="Shape 15" descr="Marque-WIth-Fade.png"/>
          <p:cNvPicPr preferRelativeResize="0"/>
          <p:nvPr/>
        </p:nvPicPr>
        <p:blipFill rotWithShape="1">
          <a:blip r:embed="rId3">
            <a:alphaModFix amt="40247"/>
          </a:blip>
          <a:srcRect/>
          <a:stretch/>
        </p:blipFill>
        <p:spPr>
          <a:xfrm>
            <a:off x="5056558" y="1418106"/>
            <a:ext cx="24441893" cy="244418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16"/>
        <p:cNvGrpSpPr/>
        <p:nvPr/>
      </p:nvGrpSpPr>
      <p:grpSpPr>
        <a:xfrm>
          <a:off x="0" y="0"/>
          <a:ext cx="0" cy="0"/>
          <a:chOff x="0" y="0"/>
          <a:chExt cx="0" cy="0"/>
        </a:xfrm>
      </p:grpSpPr>
      <p:pic>
        <p:nvPicPr>
          <p:cNvPr id="17" name="Shape 17" descr="Marque-WIth-Fade.jpg"/>
          <p:cNvPicPr preferRelativeResize="0"/>
          <p:nvPr/>
        </p:nvPicPr>
        <p:blipFill rotWithShape="1">
          <a:blip r:embed="rId2">
            <a:alphaModFix amt="0"/>
          </a:blip>
          <a:srcRect/>
          <a:stretch/>
        </p:blipFill>
        <p:spPr>
          <a:xfrm>
            <a:off x="5056558" y="1418106"/>
            <a:ext cx="24564101" cy="24564101"/>
          </a:xfrm>
          <a:prstGeom prst="rect">
            <a:avLst/>
          </a:prstGeom>
          <a:noFill/>
          <a:ln>
            <a:noFill/>
          </a:ln>
        </p:spPr>
      </p:pic>
      <p:sp>
        <p:nvSpPr>
          <p:cNvPr id="18" name="Shape 18"/>
          <p:cNvSpPr txBox="1"/>
          <p:nvPr/>
        </p:nvSpPr>
        <p:spPr>
          <a:xfrm>
            <a:off x="1072223" y="12787800"/>
            <a:ext cx="5413800" cy="3855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International Aid Transparency Initiative</a:t>
            </a:r>
            <a:endParaRPr/>
          </a:p>
        </p:txBody>
      </p:sp>
      <p:sp>
        <p:nvSpPr>
          <p:cNvPr id="19" name="Shape 19"/>
          <p:cNvSpPr txBox="1"/>
          <p:nvPr/>
        </p:nvSpPr>
        <p:spPr>
          <a:xfrm>
            <a:off x="8679083" y="12787800"/>
            <a:ext cx="4201200" cy="3855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A6B80"/>
              </a:buClr>
              <a:buSzPts val="500"/>
              <a:buFont typeface="Arial"/>
              <a:buNone/>
            </a:pPr>
            <a:r>
              <a:rPr lang="en-US" sz="2000">
                <a:solidFill>
                  <a:srgbClr val="1A6B80"/>
                </a:solidFill>
              </a:rPr>
              <a:t>2018 Members’ Assembly</a:t>
            </a:r>
            <a:endParaRPr/>
          </a:p>
        </p:txBody>
      </p:sp>
      <p:sp>
        <p:nvSpPr>
          <p:cNvPr id="20" name="Shape 20"/>
          <p:cNvSpPr txBox="1"/>
          <p:nvPr/>
        </p:nvSpPr>
        <p:spPr>
          <a:xfrm>
            <a:off x="16099038" y="12787789"/>
            <a:ext cx="1385541"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a:solidFill>
                  <a:srgbClr val="1A6B80"/>
                </a:solidFill>
              </a:rPr>
              <a:t>10</a:t>
            </a:r>
            <a:r>
              <a:rPr lang="en-US" sz="2000" b="0" i="0" u="none" strike="noStrike" cap="none">
                <a:solidFill>
                  <a:srgbClr val="1A6B80"/>
                </a:solidFill>
                <a:latin typeface="Arial"/>
                <a:ea typeface="Arial"/>
                <a:cs typeface="Arial"/>
                <a:sym typeface="Arial"/>
              </a:rPr>
              <a:t>.0</a:t>
            </a:r>
            <a:r>
              <a:rPr lang="en-US" sz="2000">
                <a:solidFill>
                  <a:srgbClr val="1A6B80"/>
                </a:solidFill>
              </a:rPr>
              <a:t>7</a:t>
            </a:r>
            <a:r>
              <a:rPr lang="en-US" sz="2000" b="0" i="0" u="none" strike="noStrike" cap="none">
                <a:solidFill>
                  <a:srgbClr val="1A6B80"/>
                </a:solidFill>
                <a:latin typeface="Arial"/>
                <a:ea typeface="Arial"/>
                <a:cs typeface="Arial"/>
                <a:sym typeface="Arial"/>
              </a:rPr>
              <a:t>.201</a:t>
            </a:r>
            <a:r>
              <a:rPr lang="en-US" sz="2000">
                <a:solidFill>
                  <a:srgbClr val="1A6B80"/>
                </a:solidFill>
              </a:rPr>
              <a:t>8</a:t>
            </a:r>
            <a:endParaRPr/>
          </a:p>
        </p:txBody>
      </p:sp>
      <p:sp>
        <p:nvSpPr>
          <p:cNvPr id="21" name="Shape 21"/>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2400">
              <a:solidFill>
                <a:srgbClr val="000000"/>
              </a:solidFill>
              <a:latin typeface="Helvetica Neue Light"/>
              <a:ea typeface="Helvetica Neue Light"/>
              <a:cs typeface="Helvetica Neue Light"/>
              <a:sym typeface="Helvetica Neue Light"/>
            </a:endParaRPr>
          </a:p>
        </p:txBody>
      </p:sp>
      <p:cxnSp>
        <p:nvCxnSpPr>
          <p:cNvPr id="22" name="Shape 22"/>
          <p:cNvCxnSpPr/>
          <p:nvPr/>
        </p:nvCxnSpPr>
        <p:spPr>
          <a:xfrm>
            <a:off x="1124370" y="12534806"/>
            <a:ext cx="22135258" cy="1"/>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7" name="Shape 7"/>
          <p:cNvSpPr txBox="1">
            <a:spLocks noGrp="1"/>
          </p:cNvSpPr>
          <p:nvPr>
            <p:ph type="title"/>
          </p:nvPr>
        </p:nvSpPr>
        <p:spPr>
          <a:xfrm>
            <a:off x="2275632" y="2851625"/>
            <a:ext cx="20828001" cy="4648201"/>
          </a:xfrm>
          <a:prstGeom prst="rect">
            <a:avLst/>
          </a:prstGeom>
          <a:noFill/>
          <a:ln>
            <a:noFill/>
          </a:ln>
        </p:spPr>
        <p:txBody>
          <a:bodyPr spcFirstLastPara="1" wrap="square" lIns="91425" tIns="91425" rIns="91425" bIns="91425" anchor="b" anchorCtr="0"/>
          <a:lstStyle>
            <a:lvl1pPr marR="0" lvl="0"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9pPr>
          </a:lstStyle>
          <a:p>
            <a:endParaRPr/>
          </a:p>
        </p:txBody>
      </p:sp>
      <p:sp>
        <p:nvSpPr>
          <p:cNvPr id="8" name="Shape 8"/>
          <p:cNvSpPr txBox="1">
            <a:spLocks noGrp="1"/>
          </p:cNvSpPr>
          <p:nvPr>
            <p:ph type="body" idx="1"/>
          </p:nvPr>
        </p:nvSpPr>
        <p:spPr>
          <a:xfrm>
            <a:off x="1778000" y="7073900"/>
            <a:ext cx="20828000" cy="1587500"/>
          </a:xfrm>
          <a:prstGeom prst="rect">
            <a:avLst/>
          </a:prstGeom>
          <a:noFill/>
          <a:ln>
            <a:noFill/>
          </a:ln>
        </p:spPr>
        <p:txBody>
          <a:bodyPr spcFirstLastPara="1" wrap="square" lIns="91425" tIns="91425" rIns="91425" bIns="91425" anchor="t" anchorCtr="0"/>
          <a:lstStyle>
            <a:lvl1pPr marL="457200" marR="0" lvl="0"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1pPr>
            <a:lvl2pPr marL="914400" marR="0" lvl="1"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2pPr>
            <a:lvl3pPr marL="1371600" marR="0" lvl="2"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3pPr>
            <a:lvl4pPr marL="1828800" marR="0" lvl="3"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4pPr>
            <a:lvl5pPr marL="2286000" marR="0" lvl="4"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5pPr>
            <a:lvl6pPr marL="2743200" marR="0" lvl="5"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6pPr>
            <a:lvl7pPr marL="3200400" marR="0" lvl="6"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7pPr>
            <a:lvl8pPr marL="3657600" marR="0" lvl="7"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8pPr>
            <a:lvl9pPr marL="4114800" marR="0" lvl="8"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developmentgateway.org/iatiaims/TrainingGuideFR" TargetMode="External"/><Relationship Id="rId3" Type="http://schemas.openxmlformats.org/officeDocument/2006/relationships/hyperlink" Target="https://www.developmentgateway.org/iatiaims/fullreport" TargetMode="External"/><Relationship Id="rId7" Type="http://schemas.openxmlformats.org/officeDocument/2006/relationships/hyperlink" Target="https://www.developmentgateway.org/iatiaims/TrainingGuide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developmentgateway.org/iatiaims/senegal" TargetMode="External"/><Relationship Id="rId5" Type="http://schemas.openxmlformats.org/officeDocument/2006/relationships/hyperlink" Target="https://www.developmentgateway.org/iatiaims/madagascar" TargetMode="External"/><Relationship Id="rId10" Type="http://schemas.openxmlformats.org/officeDocument/2006/relationships/hyperlink" Target="https://www.developmentgateway.org/blog/did-we-make-publish-once-dream-reality" TargetMode="External"/><Relationship Id="rId4" Type="http://schemas.openxmlformats.org/officeDocument/2006/relationships/hyperlink" Target="https://www.developmentgateway.org/iatiaims/summary" TargetMode="External"/><Relationship Id="rId9" Type="http://schemas.openxmlformats.org/officeDocument/2006/relationships/hyperlink" Target="http://devinit.org/post/increasing-use-iati-data-country-systems-reflections-senegal-madagasca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evelopmentgateway.org/iatiaim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s://www.developmentgateway.org/iatiaims/fullrepor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developmentgateway.org/iatiai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evelopmentgateway.org/iatiaim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developmentgateway.org/iatiaim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developmentgateway.org/iatiaim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developmentgateway.org/iatiaim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p:nvPr/>
        </p:nvSpPr>
        <p:spPr>
          <a:xfrm>
            <a:off x="989750" y="779556"/>
            <a:ext cx="12976200" cy="9122400"/>
          </a:xfrm>
          <a:prstGeom prst="rect">
            <a:avLst/>
          </a:prstGeom>
          <a:noFill/>
          <a:ln>
            <a:noFill/>
          </a:ln>
        </p:spPr>
        <p:txBody>
          <a:bodyPr spcFirstLastPara="1" wrap="square" lIns="50800" tIns="50800" rIns="50800" bIns="50800" anchor="t" anchorCtr="0">
            <a:noAutofit/>
          </a:bodyPr>
          <a:lstStyle/>
          <a:p>
            <a:pPr marL="0" marR="0" lvl="0" indent="0" algn="l" rtl="0">
              <a:lnSpc>
                <a:spcPct val="105504"/>
              </a:lnSpc>
              <a:spcBef>
                <a:spcPts val="0"/>
              </a:spcBef>
              <a:spcAft>
                <a:spcPts val="0"/>
              </a:spcAft>
              <a:buClr>
                <a:srgbClr val="FFFFFF"/>
              </a:buClr>
              <a:buSzPts val="2725"/>
              <a:buFont typeface="Arial"/>
              <a:buNone/>
            </a:pPr>
            <a:r>
              <a:rPr lang="en-US" sz="10900" b="1">
                <a:solidFill>
                  <a:srgbClr val="FFFFFF"/>
                </a:solidFill>
              </a:rPr>
              <a:t>Workstream 2: Data Quality</a:t>
            </a:r>
            <a:endParaRPr/>
          </a:p>
          <a:p>
            <a:pPr marL="0" marR="0" lvl="0" indent="0" algn="l" rtl="0">
              <a:lnSpc>
                <a:spcPct val="100000"/>
              </a:lnSpc>
              <a:spcBef>
                <a:spcPts val="0"/>
              </a:spcBef>
              <a:spcAft>
                <a:spcPts val="0"/>
              </a:spcAft>
              <a:buClr>
                <a:srgbClr val="FFFFFF"/>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950"/>
              <a:buFont typeface="Arial"/>
              <a:buNone/>
            </a:pPr>
            <a:r>
              <a:rPr lang="en-US" sz="3800" b="1">
                <a:solidFill>
                  <a:srgbClr val="FFFFFF"/>
                </a:solidFill>
              </a:rPr>
              <a:t>The Data Quality Puzzle Piece: Hands-on session and lessons learned from bringing IATI data into country systems</a:t>
            </a:r>
            <a:endParaRPr sz="3800" b="1">
              <a:solidFill>
                <a:srgbClr val="FFFFFF"/>
              </a:solidFill>
            </a:endParaRPr>
          </a:p>
          <a:p>
            <a:pPr marL="0" marR="0" lvl="0" indent="0" algn="l" rtl="0">
              <a:lnSpc>
                <a:spcPct val="100000"/>
              </a:lnSpc>
              <a:spcBef>
                <a:spcPts val="0"/>
              </a:spcBef>
              <a:spcAft>
                <a:spcPts val="0"/>
              </a:spcAft>
              <a:buClr>
                <a:srgbClr val="FFFFFF"/>
              </a:buClr>
              <a:buSzPts val="950"/>
              <a:buFont typeface="Arial"/>
              <a:buNone/>
            </a:pPr>
            <a:endParaRPr sz="3600">
              <a:solidFill>
                <a:srgbClr val="FFFFFF"/>
              </a:solidFill>
            </a:endParaRPr>
          </a:p>
          <a:p>
            <a:pPr marL="0" marR="0" lvl="0" indent="0" algn="l" rtl="0">
              <a:lnSpc>
                <a:spcPct val="100000"/>
              </a:lnSpc>
              <a:spcBef>
                <a:spcPts val="0"/>
              </a:spcBef>
              <a:spcAft>
                <a:spcPts val="0"/>
              </a:spcAft>
              <a:buClr>
                <a:srgbClr val="FFFFFF"/>
              </a:buClr>
              <a:buSzPts val="950"/>
              <a:buFont typeface="Arial"/>
              <a:buNone/>
            </a:pPr>
            <a:endParaRPr sz="3800">
              <a:solidFill>
                <a:srgbClr val="FFFFFF"/>
              </a:solidFill>
            </a:endParaRPr>
          </a:p>
          <a:p>
            <a:pPr marL="0" marR="0" lvl="0" indent="0" algn="l" rtl="0">
              <a:lnSpc>
                <a:spcPct val="100000"/>
              </a:lnSpc>
              <a:spcBef>
                <a:spcPts val="0"/>
              </a:spcBef>
              <a:spcAft>
                <a:spcPts val="0"/>
              </a:spcAft>
              <a:buClr>
                <a:srgbClr val="FFFFFF"/>
              </a:buClr>
              <a:buSzPts val="950"/>
              <a:buFont typeface="Arial"/>
              <a:buNone/>
            </a:pPr>
            <a:r>
              <a:rPr lang="en-US" sz="3800">
                <a:solidFill>
                  <a:srgbClr val="FFFFFF"/>
                </a:solidFill>
              </a:rPr>
              <a:t>10 July 2018</a:t>
            </a:r>
            <a:endParaRPr/>
          </a:p>
        </p:txBody>
      </p:sp>
      <p:pic>
        <p:nvPicPr>
          <p:cNvPr id="28" name="Shape 28" descr="Image"/>
          <p:cNvPicPr preferRelativeResize="0"/>
          <p:nvPr/>
        </p:nvPicPr>
        <p:blipFill rotWithShape="1">
          <a:blip r:embed="rId3">
            <a:alphaModFix/>
          </a:blip>
          <a:srcRect/>
          <a:stretch/>
        </p:blipFill>
        <p:spPr>
          <a:xfrm>
            <a:off x="1165971" y="11125437"/>
            <a:ext cx="4303781" cy="1428652"/>
          </a:xfrm>
          <a:prstGeom prst="rect">
            <a:avLst/>
          </a:prstGeom>
          <a:noFill/>
          <a:ln>
            <a:noFill/>
          </a:ln>
        </p:spPr>
      </p:pic>
      <p:sp>
        <p:nvSpPr>
          <p:cNvPr id="29" name="Shape 29"/>
          <p:cNvSpPr txBox="1">
            <a:spLocks noGrp="1"/>
          </p:cNvSpPr>
          <p:nvPr>
            <p:ph type="sldNum" idx="12"/>
          </p:nvPr>
        </p:nvSpPr>
        <p:spPr>
          <a:xfrm>
            <a:off x="11959031" y="13081000"/>
            <a:ext cx="453300" cy="461100"/>
          </a:xfrm>
          <a:prstGeom prst="rect">
            <a:avLst/>
          </a:prstGeom>
        </p:spPr>
        <p:txBody>
          <a:bodyPr spcFirstLastPara="1" wrap="square" lIns="50800" tIns="50800" rIns="50800" bIns="50800" anchor="t" anchorCtr="0">
            <a:noAutofit/>
          </a:bodyPr>
          <a:lstStyle/>
          <a:p>
            <a:pPr marL="0" lvl="0" indent="0">
              <a:spcBef>
                <a:spcPts val="0"/>
              </a:spcBef>
              <a:spcAft>
                <a:spcPts val="0"/>
              </a:spcAft>
              <a:buClr>
                <a:srgbClr val="000000"/>
              </a:buClr>
              <a:buSzPts val="600"/>
              <a:buFont typeface="Helvetica Neue Ligh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descr="IATI-Gradients-1920x1080.jpg"/>
          <p:cNvPicPr preferRelativeResize="0"/>
          <p:nvPr/>
        </p:nvPicPr>
        <p:blipFill rotWithShape="1">
          <a:blip r:embed="rId3">
            <a:alphaModFix/>
          </a:blip>
          <a:srcRect/>
          <a:stretch/>
        </p:blipFill>
        <p:spPr>
          <a:xfrm>
            <a:off x="0" y="0"/>
            <a:ext cx="24359616" cy="13702284"/>
          </a:xfrm>
          <a:prstGeom prst="rect">
            <a:avLst/>
          </a:prstGeom>
          <a:noFill/>
          <a:ln>
            <a:noFill/>
          </a:ln>
        </p:spPr>
      </p:pic>
      <p:sp>
        <p:nvSpPr>
          <p:cNvPr id="91" name="Shape 91"/>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10</a:t>
            </a:fld>
            <a:endParaRPr sz="2400">
              <a:solidFill>
                <a:srgbClr val="000000"/>
              </a:solidFill>
              <a:latin typeface="Helvetica Neue Light"/>
              <a:ea typeface="Helvetica Neue Light"/>
              <a:cs typeface="Helvetica Neue Light"/>
              <a:sym typeface="Helvetica Neue Light"/>
            </a:endParaRPr>
          </a:p>
        </p:txBody>
      </p:sp>
      <p:sp>
        <p:nvSpPr>
          <p:cNvPr id="92" name="Shape 92"/>
          <p:cNvSpPr txBox="1"/>
          <p:nvPr/>
        </p:nvSpPr>
        <p:spPr>
          <a:xfrm>
            <a:off x="76200" y="0"/>
            <a:ext cx="24189000" cy="13702200"/>
          </a:xfrm>
          <a:prstGeom prst="rect">
            <a:avLst/>
          </a:prstGeom>
          <a:noFill/>
          <a:ln>
            <a:noFill/>
          </a:ln>
        </p:spPr>
        <p:txBody>
          <a:bodyPr spcFirstLastPara="1" wrap="square" lIns="50800" tIns="50800" rIns="50800" bIns="50800" anchor="ctr" anchorCtr="0">
            <a:noAutofit/>
          </a:bodyPr>
          <a:lstStyle/>
          <a:p>
            <a:pPr marL="0" lvl="0" indent="0" algn="ctr" rtl="0">
              <a:lnSpc>
                <a:spcPct val="143750"/>
              </a:lnSpc>
              <a:spcBef>
                <a:spcPts val="0"/>
              </a:spcBef>
              <a:spcAft>
                <a:spcPts val="0"/>
              </a:spcAft>
              <a:buClr>
                <a:srgbClr val="1A6779"/>
              </a:buClr>
              <a:buSzPts val="2000"/>
              <a:buFont typeface="Arial"/>
              <a:buNone/>
            </a:pPr>
            <a:endParaRPr sz="8000" b="1" i="1">
              <a:solidFill>
                <a:srgbClr val="EFEFEF"/>
              </a:solidFill>
            </a:endParaRPr>
          </a:p>
          <a:p>
            <a:pPr marL="0" lvl="0" indent="0" algn="ctr" rtl="0">
              <a:lnSpc>
                <a:spcPct val="143750"/>
              </a:lnSpc>
              <a:spcBef>
                <a:spcPts val="0"/>
              </a:spcBef>
              <a:spcAft>
                <a:spcPts val="0"/>
              </a:spcAft>
              <a:buClr>
                <a:srgbClr val="1A6779"/>
              </a:buClr>
              <a:buSzPts val="2000"/>
              <a:buFont typeface="Arial"/>
              <a:buNone/>
            </a:pPr>
            <a:r>
              <a:rPr lang="en-US" sz="8000" b="1" i="1">
                <a:solidFill>
                  <a:srgbClr val="EFEFEF"/>
                </a:solidFill>
              </a:rPr>
              <a:t>Using IATI Data In-country:</a:t>
            </a:r>
            <a:endParaRPr sz="8000" b="1" i="1">
              <a:solidFill>
                <a:srgbClr val="EFEFEF"/>
              </a:solidFill>
            </a:endParaRPr>
          </a:p>
          <a:p>
            <a:pPr marL="0" lvl="0" indent="0" algn="ctr" rtl="0">
              <a:lnSpc>
                <a:spcPct val="143750"/>
              </a:lnSpc>
              <a:spcBef>
                <a:spcPts val="0"/>
              </a:spcBef>
              <a:spcAft>
                <a:spcPts val="0"/>
              </a:spcAft>
              <a:buClr>
                <a:srgbClr val="1A6779"/>
              </a:buClr>
              <a:buSzPts val="2000"/>
              <a:buFont typeface="Arial"/>
              <a:buNone/>
            </a:pPr>
            <a:r>
              <a:rPr lang="en-US" sz="8000" b="1">
                <a:solidFill>
                  <a:srgbClr val="FFFFFF"/>
                </a:solidFill>
              </a:rPr>
              <a:t>USAID Experience in Bangladesh</a:t>
            </a:r>
            <a:endParaRPr sz="8000" b="1">
              <a:solidFill>
                <a:srgbClr val="FFFFFF"/>
              </a:solidFill>
            </a:endParaRPr>
          </a:p>
          <a:p>
            <a:pPr marL="0" lvl="0" indent="0" algn="ctr" rtl="0">
              <a:lnSpc>
                <a:spcPct val="143750"/>
              </a:lnSpc>
              <a:spcBef>
                <a:spcPts val="0"/>
              </a:spcBef>
              <a:spcAft>
                <a:spcPts val="0"/>
              </a:spcAft>
              <a:buClr>
                <a:srgbClr val="1A6779"/>
              </a:buClr>
              <a:buSzPts val="2000"/>
              <a:buFont typeface="Arial"/>
              <a:buNone/>
            </a:pPr>
            <a:endParaRPr sz="8000" b="1">
              <a:solidFill>
                <a:srgbClr val="EFEFE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11</a:t>
            </a:fld>
            <a:endParaRPr sz="2400">
              <a:solidFill>
                <a:srgbClr val="000000"/>
              </a:solidFill>
              <a:latin typeface="Helvetica Neue Light"/>
              <a:ea typeface="Helvetica Neue Light"/>
              <a:cs typeface="Helvetica Neue Light"/>
              <a:sym typeface="Helvetica Neue Light"/>
            </a:endParaRPr>
          </a:p>
        </p:txBody>
      </p:sp>
      <p:sp>
        <p:nvSpPr>
          <p:cNvPr id="98" name="Shape 98"/>
          <p:cNvSpPr txBox="1"/>
          <p:nvPr/>
        </p:nvSpPr>
        <p:spPr>
          <a:xfrm>
            <a:off x="1410825" y="737400"/>
            <a:ext cx="22477500" cy="1485300"/>
          </a:xfrm>
          <a:prstGeom prst="rect">
            <a:avLst/>
          </a:prstGeom>
          <a:noFill/>
          <a:ln>
            <a:noFill/>
          </a:ln>
        </p:spPr>
        <p:txBody>
          <a:bodyPr spcFirstLastPara="1" wrap="square" lIns="50800" tIns="50800" rIns="50800" bIns="50800" anchor="t" anchorCtr="0">
            <a:noAutofit/>
          </a:bodyPr>
          <a:lstStyle/>
          <a:p>
            <a:pPr marL="0" lvl="0" indent="0" rtl="0">
              <a:lnSpc>
                <a:spcPct val="143750"/>
              </a:lnSpc>
              <a:spcBef>
                <a:spcPts val="0"/>
              </a:spcBef>
              <a:spcAft>
                <a:spcPts val="0"/>
              </a:spcAft>
              <a:buClr>
                <a:srgbClr val="1A6779"/>
              </a:buClr>
              <a:buSzPts val="2000"/>
              <a:buFont typeface="Arial"/>
              <a:buNone/>
            </a:pPr>
            <a:r>
              <a:rPr lang="en-US" sz="8000" b="1">
                <a:solidFill>
                  <a:srgbClr val="1A6779"/>
                </a:solidFill>
              </a:rPr>
              <a:t>USAID experience in Bangladesh</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99" name="Shape 99"/>
          <p:cNvSpPr txBox="1"/>
          <p:nvPr/>
        </p:nvSpPr>
        <p:spPr>
          <a:xfrm>
            <a:off x="1527075" y="2470051"/>
            <a:ext cx="21771300" cy="982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US" sz="4800" b="1">
                <a:solidFill>
                  <a:srgbClr val="1A6779"/>
                </a:solidFill>
              </a:rPr>
              <a:t>The purpose of the USAID/Bangladesh pilot was to:</a:t>
            </a:r>
            <a:endParaRPr sz="4800" b="1">
              <a:solidFill>
                <a:srgbClr val="1A6779"/>
              </a:solidFill>
            </a:endParaRPr>
          </a:p>
          <a:p>
            <a:pPr marL="0" marR="0" lvl="0" indent="0" algn="l" rtl="0">
              <a:lnSpc>
                <a:spcPct val="100000"/>
              </a:lnSpc>
              <a:spcBef>
                <a:spcPts val="0"/>
              </a:spcBef>
              <a:spcAft>
                <a:spcPts val="0"/>
              </a:spcAft>
              <a:buClr>
                <a:srgbClr val="000000"/>
              </a:buClr>
              <a:buSzPts val="1100"/>
              <a:buFont typeface="Arial"/>
              <a:buNone/>
            </a:pPr>
            <a:endParaRPr sz="48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Save time</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Reduce or eliminate manual data entry</a:t>
            </a:r>
            <a:endParaRPr sz="4800">
              <a:solidFill>
                <a:srgbClr val="1A6779"/>
              </a:solidFill>
            </a:endParaRPr>
          </a:p>
          <a:p>
            <a:pPr marL="457200" marR="0" lvl="0" indent="0" algn="l" rtl="0">
              <a:lnSpc>
                <a:spcPct val="100000"/>
              </a:lnSpc>
              <a:spcBef>
                <a:spcPts val="0"/>
              </a:spcBef>
              <a:spcAft>
                <a:spcPts val="0"/>
              </a:spcAft>
              <a:buNone/>
            </a:pPr>
            <a:endParaRPr sz="48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Report more comprehensively</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Include all transactions for the country - not just field managed information</a:t>
            </a:r>
            <a:endParaRPr sz="4800">
              <a:solidFill>
                <a:srgbClr val="1A6779"/>
              </a:solidFill>
            </a:endParaRPr>
          </a:p>
          <a:p>
            <a:pPr marL="457200" marR="0" lvl="0" indent="0" algn="l" rtl="0">
              <a:lnSpc>
                <a:spcPct val="100000"/>
              </a:lnSpc>
              <a:spcBef>
                <a:spcPts val="0"/>
              </a:spcBef>
              <a:spcAft>
                <a:spcPts val="0"/>
              </a:spcAft>
              <a:buNone/>
            </a:pPr>
            <a:endParaRPr sz="48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Improve data quality</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AIMS: Improve accuracy</a:t>
            </a:r>
            <a:endParaRPr sz="4800">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IATI: Agency reports better data when the data is being published once and used often</a:t>
            </a:r>
            <a:endParaRPr sz="4800">
              <a:solidFill>
                <a:srgbClr val="1A6779"/>
              </a:solidFill>
            </a:endParaRPr>
          </a:p>
          <a:p>
            <a:pPr marL="0" marR="0" lvl="0" indent="0" algn="l" rtl="0">
              <a:lnSpc>
                <a:spcPct val="100000"/>
              </a:lnSpc>
              <a:spcBef>
                <a:spcPts val="0"/>
              </a:spcBef>
              <a:spcAft>
                <a:spcPts val="0"/>
              </a:spcAft>
              <a:buClr>
                <a:srgbClr val="000000"/>
              </a:buClr>
              <a:buSzPts val="1100"/>
              <a:buFont typeface="Arial"/>
              <a:buNone/>
            </a:pPr>
            <a:endParaRPr sz="3800" b="1">
              <a:solidFill>
                <a:srgbClr val="1A677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1410825" y="737400"/>
            <a:ext cx="22477500" cy="1485300"/>
          </a:xfrm>
          <a:prstGeom prst="rect">
            <a:avLst/>
          </a:prstGeom>
          <a:noFill/>
          <a:ln>
            <a:noFill/>
          </a:ln>
        </p:spPr>
        <p:txBody>
          <a:bodyPr spcFirstLastPara="1" wrap="square" lIns="50800" tIns="50800" rIns="50800" bIns="50800" anchor="t" anchorCtr="0">
            <a:noAutofit/>
          </a:bodyPr>
          <a:lstStyle/>
          <a:p>
            <a:pPr marL="0" lvl="0" indent="0" rtl="0">
              <a:lnSpc>
                <a:spcPct val="143750"/>
              </a:lnSpc>
              <a:spcBef>
                <a:spcPts val="0"/>
              </a:spcBef>
              <a:spcAft>
                <a:spcPts val="0"/>
              </a:spcAft>
              <a:buClr>
                <a:srgbClr val="1A6779"/>
              </a:buClr>
              <a:buSzPts val="2000"/>
              <a:buFont typeface="Arial"/>
              <a:buNone/>
            </a:pPr>
            <a:r>
              <a:rPr lang="en-US" sz="8000" b="1">
                <a:solidFill>
                  <a:srgbClr val="1A6779"/>
                </a:solidFill>
              </a:rPr>
              <a:t>USAID experience in Bangladesh</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105" name="Shape 105"/>
          <p:cNvSpPr txBox="1"/>
          <p:nvPr/>
        </p:nvSpPr>
        <p:spPr>
          <a:xfrm>
            <a:off x="1410825" y="2222700"/>
            <a:ext cx="21368700" cy="100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US" sz="4800" b="1">
                <a:solidFill>
                  <a:srgbClr val="1A6779"/>
                </a:solidFill>
              </a:rPr>
              <a:t>Findings include:</a:t>
            </a:r>
            <a:endParaRPr sz="4800" b="1">
              <a:solidFill>
                <a:srgbClr val="1A6779"/>
              </a:solidFill>
            </a:endParaRPr>
          </a:p>
          <a:p>
            <a:pPr marL="0" marR="0" lvl="0" indent="0" algn="l" rtl="0">
              <a:lnSpc>
                <a:spcPct val="100000"/>
              </a:lnSpc>
              <a:spcBef>
                <a:spcPts val="0"/>
              </a:spcBef>
              <a:spcAft>
                <a:spcPts val="0"/>
              </a:spcAft>
              <a:buClr>
                <a:srgbClr val="000000"/>
              </a:buClr>
              <a:buSzPts val="1100"/>
              <a:buNone/>
            </a:pPr>
            <a:endParaRPr sz="24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Totals are more accurate</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Obligations increased $22M</a:t>
            </a:r>
            <a:endParaRPr sz="4800">
              <a:solidFill>
                <a:srgbClr val="1A6779"/>
              </a:solidFill>
            </a:endParaRPr>
          </a:p>
          <a:p>
            <a:pPr marL="457200" marR="0" lvl="0" indent="0" algn="l" rtl="0">
              <a:lnSpc>
                <a:spcPct val="100000"/>
              </a:lnSpc>
              <a:spcBef>
                <a:spcPts val="0"/>
              </a:spcBef>
              <a:spcAft>
                <a:spcPts val="0"/>
              </a:spcAft>
              <a:buNone/>
            </a:pPr>
            <a:endParaRPr sz="24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Awards captured are more comprehensive</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Previously: 42 awards</a:t>
            </a:r>
            <a:endParaRPr sz="4800">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After pilot: 49 awards</a:t>
            </a:r>
            <a:endParaRPr sz="4800">
              <a:solidFill>
                <a:srgbClr val="1A6779"/>
              </a:solidFill>
            </a:endParaRPr>
          </a:p>
          <a:p>
            <a:pPr marL="457200" marR="0" lvl="0" indent="0" algn="l" rtl="0">
              <a:lnSpc>
                <a:spcPct val="100000"/>
              </a:lnSpc>
              <a:spcBef>
                <a:spcPts val="0"/>
              </a:spcBef>
              <a:spcAft>
                <a:spcPts val="0"/>
              </a:spcAft>
              <a:buNone/>
            </a:pPr>
            <a:endParaRPr sz="24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Data detail is improved</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One project went from 2 to 23 disbursements</a:t>
            </a:r>
            <a:endParaRPr sz="4800">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Includes smoother spend profile, more accurate information</a:t>
            </a:r>
            <a:endParaRPr sz="4800">
              <a:solidFill>
                <a:srgbClr val="1A6779"/>
              </a:solidFill>
            </a:endParaRPr>
          </a:p>
          <a:p>
            <a:pPr marL="914400" marR="0" lvl="0" indent="0" algn="l" rtl="0">
              <a:lnSpc>
                <a:spcPct val="100000"/>
              </a:lnSpc>
              <a:spcBef>
                <a:spcPts val="0"/>
              </a:spcBef>
              <a:spcAft>
                <a:spcPts val="0"/>
              </a:spcAft>
              <a:buNone/>
            </a:pPr>
            <a:endParaRPr sz="2400">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b="1">
                <a:solidFill>
                  <a:srgbClr val="1A6779"/>
                </a:solidFill>
              </a:rPr>
              <a:t>Project information is more robust</a:t>
            </a:r>
            <a:endParaRPr sz="4800" b="1">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Project documentation is automatically imported via IATI</a:t>
            </a:r>
            <a:endParaRPr sz="4800">
              <a:solidFill>
                <a:srgbClr val="1A6779"/>
              </a:solidFill>
            </a:endParaRPr>
          </a:p>
          <a:p>
            <a:pPr marL="0" marR="0" lvl="0" indent="0" algn="l" rtl="0">
              <a:lnSpc>
                <a:spcPct val="100000"/>
              </a:lnSpc>
              <a:spcBef>
                <a:spcPts val="0"/>
              </a:spcBef>
              <a:spcAft>
                <a:spcPts val="0"/>
              </a:spcAft>
              <a:buClr>
                <a:srgbClr val="000000"/>
              </a:buClr>
              <a:buSzPts val="1100"/>
              <a:buNone/>
            </a:pPr>
            <a:endParaRPr sz="3800" b="1">
              <a:solidFill>
                <a:srgbClr val="1A6779"/>
              </a:solidFill>
            </a:endParaRPr>
          </a:p>
        </p:txBody>
      </p:sp>
      <p:sp>
        <p:nvSpPr>
          <p:cNvPr id="106" name="Shape 106"/>
          <p:cNvSpPr txBox="1">
            <a:spLocks noGrp="1"/>
          </p:cNvSpPr>
          <p:nvPr>
            <p:ph type="sldNum" idx="12"/>
          </p:nvPr>
        </p:nvSpPr>
        <p:spPr>
          <a:xfrm>
            <a:off x="22855856" y="12749955"/>
            <a:ext cx="396900" cy="385500"/>
          </a:xfrm>
          <a:prstGeom prst="rect">
            <a:avLst/>
          </a:prstGeom>
        </p:spPr>
        <p:txBody>
          <a:bodyPr spcFirstLastPara="1" wrap="square" lIns="50800" tIns="50800" rIns="50800" bIns="50800" anchor="t" anchorCtr="0">
            <a:noAutofit/>
          </a:bodyPr>
          <a:lstStyle/>
          <a:p>
            <a:pPr marL="0" lvl="0" indent="0">
              <a:spcBef>
                <a:spcPts val="0"/>
              </a:spcBef>
              <a:spcAft>
                <a:spcPts val="0"/>
              </a:spcAft>
              <a:buClr>
                <a:srgbClr val="1A6779"/>
              </a:buClr>
              <a:buSzPts val="500"/>
              <a:buFont typeface="Arial"/>
              <a:buNone/>
            </a:pPr>
            <a:fld id="{00000000-1234-1234-1234-123412341234}" type="slidenum">
              <a:rPr lang="en-US"/>
              <a:t>12</a:t>
            </a:fld>
            <a:endParaRPr sz="2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1410825" y="737400"/>
            <a:ext cx="22477500" cy="1485300"/>
          </a:xfrm>
          <a:prstGeom prst="rect">
            <a:avLst/>
          </a:prstGeom>
          <a:noFill/>
          <a:ln>
            <a:noFill/>
          </a:ln>
        </p:spPr>
        <p:txBody>
          <a:bodyPr spcFirstLastPara="1" wrap="square" lIns="50800" tIns="50800" rIns="50800" bIns="50800" anchor="t" anchorCtr="0">
            <a:noAutofit/>
          </a:bodyPr>
          <a:lstStyle/>
          <a:p>
            <a:pPr marL="0" lvl="0" indent="0" rtl="0">
              <a:lnSpc>
                <a:spcPct val="143750"/>
              </a:lnSpc>
              <a:spcBef>
                <a:spcPts val="0"/>
              </a:spcBef>
              <a:spcAft>
                <a:spcPts val="0"/>
              </a:spcAft>
              <a:buClr>
                <a:srgbClr val="1A6779"/>
              </a:buClr>
              <a:buSzPts val="2000"/>
              <a:buFont typeface="Arial"/>
              <a:buNone/>
            </a:pPr>
            <a:r>
              <a:rPr lang="en-US" sz="8000" b="1">
                <a:solidFill>
                  <a:srgbClr val="1A6779"/>
                </a:solidFill>
              </a:rPr>
              <a:t>USAID experience in Bangladesh</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112" name="Shape 112"/>
          <p:cNvSpPr txBox="1"/>
          <p:nvPr/>
        </p:nvSpPr>
        <p:spPr>
          <a:xfrm>
            <a:off x="1527075" y="2470051"/>
            <a:ext cx="21771300" cy="982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US" sz="4800" b="1">
                <a:solidFill>
                  <a:srgbClr val="1A6779"/>
                </a:solidFill>
              </a:rPr>
              <a:t>How did this change USAID reporting?</a:t>
            </a:r>
            <a:endParaRPr sz="4800" b="1">
              <a:solidFill>
                <a:srgbClr val="1A6779"/>
              </a:solidFill>
            </a:endParaRPr>
          </a:p>
          <a:p>
            <a:pPr marL="0" marR="0" lvl="0" indent="0" algn="l" rtl="0">
              <a:lnSpc>
                <a:spcPct val="100000"/>
              </a:lnSpc>
              <a:spcBef>
                <a:spcPts val="0"/>
              </a:spcBef>
              <a:spcAft>
                <a:spcPts val="0"/>
              </a:spcAft>
              <a:buClr>
                <a:srgbClr val="000000"/>
              </a:buClr>
              <a:buSzPts val="1100"/>
              <a:buNone/>
            </a:pPr>
            <a:endParaRPr sz="4800" b="1">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a:solidFill>
                  <a:srgbClr val="1A6779"/>
                </a:solidFill>
              </a:rPr>
              <a:t>Reduce noise by rolling up activities</a:t>
            </a:r>
            <a:endParaRPr sz="4800">
              <a:solidFill>
                <a:srgbClr val="1A6779"/>
              </a:solidFill>
            </a:endParaRPr>
          </a:p>
          <a:p>
            <a:pPr marL="457200" marR="0" lvl="0" indent="0" algn="l" rtl="0">
              <a:lnSpc>
                <a:spcPct val="100000"/>
              </a:lnSpc>
              <a:spcBef>
                <a:spcPts val="0"/>
              </a:spcBef>
              <a:spcAft>
                <a:spcPts val="0"/>
              </a:spcAft>
              <a:buNone/>
            </a:pPr>
            <a:endParaRPr sz="4800">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a:solidFill>
                  <a:srgbClr val="1A6779"/>
                </a:solidFill>
              </a:rPr>
              <a:t>Cease breaking out awards by sector</a:t>
            </a:r>
            <a:endParaRPr sz="4800">
              <a:solidFill>
                <a:srgbClr val="1A6779"/>
              </a:solidFill>
            </a:endParaRPr>
          </a:p>
          <a:p>
            <a:pPr marL="1371600" marR="0" lvl="1" indent="-533400" algn="l" rtl="0">
              <a:lnSpc>
                <a:spcPct val="100000"/>
              </a:lnSpc>
              <a:spcBef>
                <a:spcPts val="0"/>
              </a:spcBef>
              <a:spcAft>
                <a:spcPts val="0"/>
              </a:spcAft>
              <a:buClr>
                <a:srgbClr val="1A6779"/>
              </a:buClr>
              <a:buSzPts val="4800"/>
              <a:buChar char="○"/>
            </a:pPr>
            <a:r>
              <a:rPr lang="en-US" sz="4800">
                <a:solidFill>
                  <a:srgbClr val="1A6779"/>
                </a:solidFill>
              </a:rPr>
              <a:t>Keep awards together so that users can identify transactions related to the same activity</a:t>
            </a:r>
            <a:endParaRPr sz="4800">
              <a:solidFill>
                <a:srgbClr val="1A6779"/>
              </a:solidFill>
            </a:endParaRPr>
          </a:p>
          <a:p>
            <a:pPr marL="457200" marR="0" lvl="0" indent="0" algn="l" rtl="0">
              <a:lnSpc>
                <a:spcPct val="100000"/>
              </a:lnSpc>
              <a:spcBef>
                <a:spcPts val="0"/>
              </a:spcBef>
              <a:spcAft>
                <a:spcPts val="0"/>
              </a:spcAft>
              <a:buNone/>
            </a:pPr>
            <a:endParaRPr sz="4800">
              <a:solidFill>
                <a:srgbClr val="1A6779"/>
              </a:solidFill>
            </a:endParaRPr>
          </a:p>
          <a:p>
            <a:pPr marL="914400" lvl="0" indent="-533400" rtl="0">
              <a:spcBef>
                <a:spcPts val="0"/>
              </a:spcBef>
              <a:spcAft>
                <a:spcPts val="0"/>
              </a:spcAft>
              <a:buClr>
                <a:srgbClr val="1A6779"/>
              </a:buClr>
              <a:buSzPts val="4800"/>
              <a:buChar char="●"/>
            </a:pPr>
            <a:r>
              <a:rPr lang="en-US" sz="4800">
                <a:solidFill>
                  <a:srgbClr val="1A6779"/>
                </a:solidFill>
              </a:rPr>
              <a:t>Add historical data going back to FY2008 for all existing activities</a:t>
            </a:r>
            <a:endParaRPr sz="4800">
              <a:solidFill>
                <a:srgbClr val="1A6779"/>
              </a:solidFill>
            </a:endParaRPr>
          </a:p>
          <a:p>
            <a:pPr marL="457200" marR="0" lvl="0" indent="0" algn="l" rtl="0">
              <a:lnSpc>
                <a:spcPct val="100000"/>
              </a:lnSpc>
              <a:spcBef>
                <a:spcPts val="0"/>
              </a:spcBef>
              <a:spcAft>
                <a:spcPts val="0"/>
              </a:spcAft>
              <a:buNone/>
            </a:pPr>
            <a:endParaRPr sz="4800">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a:solidFill>
                  <a:srgbClr val="1A6779"/>
                </a:solidFill>
              </a:rPr>
              <a:t>Explore quality of titles and descriptions and source systems</a:t>
            </a:r>
            <a:endParaRPr sz="4800">
              <a:solidFill>
                <a:srgbClr val="1A6779"/>
              </a:solidFill>
            </a:endParaRPr>
          </a:p>
          <a:p>
            <a:pPr marL="0" marR="0" lvl="0" indent="0" algn="l" rtl="0">
              <a:lnSpc>
                <a:spcPct val="100000"/>
              </a:lnSpc>
              <a:spcBef>
                <a:spcPts val="0"/>
              </a:spcBef>
              <a:spcAft>
                <a:spcPts val="0"/>
              </a:spcAft>
              <a:buNone/>
            </a:pPr>
            <a:endParaRPr sz="4800">
              <a:solidFill>
                <a:srgbClr val="1A6779"/>
              </a:solidFill>
            </a:endParaRPr>
          </a:p>
          <a:p>
            <a:pPr marL="914400" marR="0" lvl="0" indent="-533400" algn="l" rtl="0">
              <a:lnSpc>
                <a:spcPct val="100000"/>
              </a:lnSpc>
              <a:spcBef>
                <a:spcPts val="0"/>
              </a:spcBef>
              <a:spcAft>
                <a:spcPts val="0"/>
              </a:spcAft>
              <a:buClr>
                <a:srgbClr val="1A6779"/>
              </a:buClr>
              <a:buSzPts val="4800"/>
              <a:buChar char="●"/>
            </a:pPr>
            <a:r>
              <a:rPr lang="en-US" sz="4800">
                <a:solidFill>
                  <a:srgbClr val="1A6779"/>
                </a:solidFill>
              </a:rPr>
              <a:t>Explore reporting more frequently</a:t>
            </a:r>
            <a:endParaRPr sz="4800">
              <a:solidFill>
                <a:srgbClr val="1A6779"/>
              </a:solidFill>
            </a:endParaRPr>
          </a:p>
          <a:p>
            <a:pPr marL="0" marR="0" lvl="0" indent="0" algn="l" rtl="0">
              <a:lnSpc>
                <a:spcPct val="100000"/>
              </a:lnSpc>
              <a:spcBef>
                <a:spcPts val="0"/>
              </a:spcBef>
              <a:spcAft>
                <a:spcPts val="0"/>
              </a:spcAft>
              <a:buClr>
                <a:srgbClr val="000000"/>
              </a:buClr>
              <a:buSzPts val="1100"/>
              <a:buNone/>
            </a:pPr>
            <a:endParaRPr sz="3800" b="1">
              <a:solidFill>
                <a:srgbClr val="1A6779"/>
              </a:solidFill>
            </a:endParaRPr>
          </a:p>
        </p:txBody>
      </p:sp>
      <p:sp>
        <p:nvSpPr>
          <p:cNvPr id="113" name="Shape 113"/>
          <p:cNvSpPr txBox="1">
            <a:spLocks noGrp="1"/>
          </p:cNvSpPr>
          <p:nvPr>
            <p:ph type="sldNum" idx="12"/>
          </p:nvPr>
        </p:nvSpPr>
        <p:spPr>
          <a:xfrm>
            <a:off x="22855856" y="12749955"/>
            <a:ext cx="396900" cy="385500"/>
          </a:xfrm>
          <a:prstGeom prst="rect">
            <a:avLst/>
          </a:prstGeom>
        </p:spPr>
        <p:txBody>
          <a:bodyPr spcFirstLastPara="1" wrap="square" lIns="50800" tIns="50800" rIns="50800" bIns="50800" anchor="t" anchorCtr="0">
            <a:noAutofit/>
          </a:bodyPr>
          <a:lstStyle/>
          <a:p>
            <a:pPr marL="0" lvl="0" indent="0">
              <a:spcBef>
                <a:spcPts val="0"/>
              </a:spcBef>
              <a:spcAft>
                <a:spcPts val="0"/>
              </a:spcAft>
              <a:buClr>
                <a:srgbClr val="1A6779"/>
              </a:buClr>
              <a:buSzPts val="500"/>
              <a:buFont typeface="Arial"/>
              <a:buNone/>
            </a:pPr>
            <a:fld id="{00000000-1234-1234-1234-123412341234}" type="slidenum">
              <a:rPr lang="en-US"/>
              <a:t>13</a:t>
            </a:fld>
            <a:endParaRPr sz="2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IATI-Gradients-1920x1080.jpg"/>
          <p:cNvPicPr preferRelativeResize="0"/>
          <p:nvPr/>
        </p:nvPicPr>
        <p:blipFill rotWithShape="1">
          <a:blip r:embed="rId3">
            <a:alphaModFix/>
          </a:blip>
          <a:srcRect/>
          <a:stretch/>
        </p:blipFill>
        <p:spPr>
          <a:xfrm>
            <a:off x="0" y="0"/>
            <a:ext cx="24359616" cy="13702284"/>
          </a:xfrm>
          <a:prstGeom prst="rect">
            <a:avLst/>
          </a:prstGeom>
          <a:noFill/>
          <a:ln>
            <a:noFill/>
          </a:ln>
        </p:spPr>
      </p:pic>
      <p:sp>
        <p:nvSpPr>
          <p:cNvPr id="119" name="Shape 119"/>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14</a:t>
            </a:fld>
            <a:endParaRPr sz="2400">
              <a:solidFill>
                <a:srgbClr val="000000"/>
              </a:solidFill>
              <a:latin typeface="Helvetica Neue Light"/>
              <a:ea typeface="Helvetica Neue Light"/>
              <a:cs typeface="Helvetica Neue Light"/>
              <a:sym typeface="Helvetica Neue Light"/>
            </a:endParaRPr>
          </a:p>
        </p:txBody>
      </p:sp>
      <p:sp>
        <p:nvSpPr>
          <p:cNvPr id="120" name="Shape 120"/>
          <p:cNvSpPr txBox="1"/>
          <p:nvPr/>
        </p:nvSpPr>
        <p:spPr>
          <a:xfrm>
            <a:off x="0" y="4171525"/>
            <a:ext cx="24359700" cy="6034200"/>
          </a:xfrm>
          <a:prstGeom prst="rect">
            <a:avLst/>
          </a:prstGeom>
          <a:noFill/>
          <a:ln>
            <a:noFill/>
          </a:ln>
        </p:spPr>
        <p:txBody>
          <a:bodyPr spcFirstLastPara="1" wrap="square" lIns="50800" tIns="50800" rIns="50800" bIns="50800" anchor="ctr" anchorCtr="0">
            <a:noAutofit/>
          </a:bodyPr>
          <a:lstStyle/>
          <a:p>
            <a:pPr marL="0" lvl="0" indent="0" algn="ctr" rtl="0">
              <a:lnSpc>
                <a:spcPct val="143750"/>
              </a:lnSpc>
              <a:spcBef>
                <a:spcPts val="0"/>
              </a:spcBef>
              <a:spcAft>
                <a:spcPts val="0"/>
              </a:spcAft>
              <a:buClr>
                <a:srgbClr val="1A6779"/>
              </a:buClr>
              <a:buSzPts val="2000"/>
              <a:buFont typeface="Arial"/>
              <a:buNone/>
            </a:pPr>
            <a:r>
              <a:rPr lang="en-US" sz="8000" b="1" i="1">
                <a:solidFill>
                  <a:srgbClr val="EFEFEF"/>
                </a:solidFill>
              </a:rPr>
              <a:t>Hands-on Session</a:t>
            </a:r>
            <a:endParaRPr sz="8000" b="1" i="1">
              <a:solidFill>
                <a:srgbClr val="EFEFEF"/>
              </a:solidFill>
            </a:endParaRPr>
          </a:p>
          <a:p>
            <a:pPr marL="0" lvl="0" indent="0" algn="ctr" rtl="0">
              <a:lnSpc>
                <a:spcPct val="115000"/>
              </a:lnSpc>
              <a:spcBef>
                <a:spcPts val="0"/>
              </a:spcBef>
              <a:spcAft>
                <a:spcPts val="0"/>
              </a:spcAft>
              <a:buClr>
                <a:srgbClr val="1A6779"/>
              </a:buClr>
              <a:buSzPts val="2000"/>
              <a:buFont typeface="Arial"/>
              <a:buNone/>
            </a:pPr>
            <a:r>
              <a:rPr lang="en-US" sz="8000" b="1">
                <a:solidFill>
                  <a:srgbClr val="EFEFEF"/>
                </a:solidFill>
              </a:rPr>
              <a:t>The Data Quality Puzzle Piece:</a:t>
            </a:r>
            <a:br>
              <a:rPr lang="en-US" sz="8000" b="1">
                <a:solidFill>
                  <a:srgbClr val="EFEFEF"/>
                </a:solidFill>
              </a:rPr>
            </a:br>
            <a:r>
              <a:rPr lang="en-US" sz="8000" b="1">
                <a:solidFill>
                  <a:srgbClr val="EFEFEF"/>
                </a:solidFill>
              </a:rPr>
              <a:t>Using IATI Data In-country</a:t>
            </a:r>
            <a:endParaRPr sz="10900" b="1">
              <a:solidFill>
                <a:srgbClr val="EFEFE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15</a:t>
            </a:fld>
            <a:endParaRPr sz="2400">
              <a:solidFill>
                <a:srgbClr val="000000"/>
              </a:solidFill>
              <a:latin typeface="Helvetica Neue Light"/>
              <a:ea typeface="Helvetica Neue Light"/>
              <a:cs typeface="Helvetica Neue Light"/>
              <a:sym typeface="Helvetica Neue Light"/>
            </a:endParaRPr>
          </a:p>
        </p:txBody>
      </p:sp>
      <p:sp>
        <p:nvSpPr>
          <p:cNvPr id="126" name="Shape 126"/>
          <p:cNvSpPr txBox="1"/>
          <p:nvPr/>
        </p:nvSpPr>
        <p:spPr>
          <a:xfrm>
            <a:off x="1410825" y="737400"/>
            <a:ext cx="22355700" cy="1887300"/>
          </a:xfrm>
          <a:prstGeom prst="rect">
            <a:avLst/>
          </a:prstGeom>
          <a:noFill/>
          <a:ln>
            <a:noFill/>
          </a:ln>
        </p:spPr>
        <p:txBody>
          <a:bodyPr spcFirstLastPara="1" wrap="square" lIns="50800" tIns="50800" rIns="50800" bIns="50800" anchor="t" anchorCtr="0">
            <a:noAutofit/>
          </a:bodyPr>
          <a:lstStyle/>
          <a:p>
            <a:pPr marL="0" lvl="0" indent="0" algn="ctr" rtl="0">
              <a:lnSpc>
                <a:spcPct val="143750"/>
              </a:lnSpc>
              <a:spcBef>
                <a:spcPts val="0"/>
              </a:spcBef>
              <a:spcAft>
                <a:spcPts val="0"/>
              </a:spcAft>
              <a:buClr>
                <a:srgbClr val="1A6779"/>
              </a:buClr>
              <a:buSzPts val="2000"/>
              <a:buFont typeface="Arial"/>
              <a:buNone/>
            </a:pPr>
            <a:r>
              <a:rPr lang="en-US" sz="8000" b="1">
                <a:solidFill>
                  <a:srgbClr val="1A6779"/>
                </a:solidFill>
              </a:rPr>
              <a:t>Hands-on Session (Part 1)</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127" name="Shape 127"/>
          <p:cNvSpPr txBox="1"/>
          <p:nvPr/>
        </p:nvSpPr>
        <p:spPr>
          <a:xfrm>
            <a:off x="1410825" y="1943775"/>
            <a:ext cx="21771300" cy="11191800"/>
          </a:xfrm>
          <a:prstGeom prst="rect">
            <a:avLst/>
          </a:prstGeom>
          <a:noFill/>
          <a:ln>
            <a:noFill/>
          </a:ln>
        </p:spPr>
        <p:txBody>
          <a:bodyPr spcFirstLastPara="1" wrap="square" lIns="91425" tIns="91425" rIns="91425" bIns="91425" anchor="t" anchorCtr="0">
            <a:noAutofit/>
          </a:bodyPr>
          <a:lstStyle/>
          <a:p>
            <a:pPr marL="0" marR="0" lvl="0" indent="0" algn="l" rtl="0">
              <a:lnSpc>
                <a:spcPct val="134210"/>
              </a:lnSpc>
              <a:spcBef>
                <a:spcPts val="0"/>
              </a:spcBef>
              <a:spcAft>
                <a:spcPts val="0"/>
              </a:spcAft>
              <a:buNone/>
            </a:pPr>
            <a:r>
              <a:rPr lang="en-US" sz="4800" b="1">
                <a:solidFill>
                  <a:srgbClr val="22CED8"/>
                </a:solidFill>
              </a:rPr>
              <a:t>Goal: </a:t>
            </a:r>
            <a:r>
              <a:rPr lang="en-US" sz="3800" b="1">
                <a:solidFill>
                  <a:srgbClr val="1A6779"/>
                </a:solidFill>
              </a:rPr>
              <a:t>To work with members at your table and compare an organisation’s data (provider of development cooperation at your table) published to IATI and their data currently available in partner countries’ Aid Management Platforms (AMP)</a:t>
            </a:r>
            <a:endParaRPr sz="3800" b="1">
              <a:solidFill>
                <a:srgbClr val="1A6779"/>
              </a:solidFill>
            </a:endParaRPr>
          </a:p>
          <a:p>
            <a:pPr marL="0" marR="0" lvl="0" indent="0" algn="l" rtl="0">
              <a:lnSpc>
                <a:spcPct val="134210"/>
              </a:lnSpc>
              <a:spcBef>
                <a:spcPts val="0"/>
              </a:spcBef>
              <a:spcAft>
                <a:spcPts val="0"/>
              </a:spcAft>
              <a:buNone/>
            </a:pPr>
            <a:r>
              <a:rPr lang="en-US" sz="4800" b="1">
                <a:solidFill>
                  <a:srgbClr val="22CED8"/>
                </a:solidFill>
              </a:rPr>
              <a:t>Resources:</a:t>
            </a:r>
            <a:endParaRPr sz="4800" b="1">
              <a:solidFill>
                <a:srgbClr val="22CED8"/>
              </a:solidFill>
            </a:endParaRPr>
          </a:p>
          <a:p>
            <a:pPr marL="457200" marR="0" lvl="0" indent="-469900" algn="l" rtl="0">
              <a:lnSpc>
                <a:spcPct val="134210"/>
              </a:lnSpc>
              <a:spcBef>
                <a:spcPts val="0"/>
              </a:spcBef>
              <a:spcAft>
                <a:spcPts val="0"/>
              </a:spcAft>
              <a:buClr>
                <a:srgbClr val="1A6779"/>
              </a:buClr>
              <a:buSzPts val="3800"/>
              <a:buChar char="●"/>
            </a:pPr>
            <a:r>
              <a:rPr lang="en-US" sz="3800" b="1">
                <a:solidFill>
                  <a:srgbClr val="1A6779"/>
                </a:solidFill>
              </a:rPr>
              <a:t>Laptop to access d-portal and public AMP (links provided in AMP)</a:t>
            </a:r>
            <a:endParaRPr sz="3800" b="1">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b="1">
                <a:solidFill>
                  <a:srgbClr val="1A6779"/>
                </a:solidFill>
              </a:rPr>
              <a:t>Handout with instructions and questions to be answered</a:t>
            </a:r>
            <a:endParaRPr sz="3800" b="1">
              <a:solidFill>
                <a:srgbClr val="1A6779"/>
              </a:solidFill>
            </a:endParaRPr>
          </a:p>
          <a:p>
            <a:pPr marL="0" marR="0" lvl="0" indent="0" algn="l" rtl="0">
              <a:lnSpc>
                <a:spcPct val="134210"/>
              </a:lnSpc>
              <a:spcBef>
                <a:spcPts val="0"/>
              </a:spcBef>
              <a:spcAft>
                <a:spcPts val="0"/>
              </a:spcAft>
              <a:buNone/>
            </a:pPr>
            <a:r>
              <a:rPr lang="en-US" sz="4800" b="1">
                <a:solidFill>
                  <a:srgbClr val="22CED8"/>
                </a:solidFill>
              </a:rPr>
              <a:t>Task (25 mins)</a:t>
            </a:r>
            <a:endParaRPr sz="3800" b="1">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b="1">
                <a:solidFill>
                  <a:srgbClr val="1A6779"/>
                </a:solidFill>
              </a:rPr>
              <a:t>On your table, decide which development partner’s data you will be looking at on d-portal and AMP </a:t>
            </a:r>
            <a:endParaRPr sz="3800" b="1">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b="1">
                <a:solidFill>
                  <a:srgbClr val="1A6779"/>
                </a:solidFill>
              </a:rPr>
              <a:t>You can search for projects in Malawi or Timor-Leste (public AMP) or discuss the questions with the partner country representatives at your table</a:t>
            </a:r>
            <a:endParaRPr sz="3800" b="1">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b="1">
                <a:solidFill>
                  <a:srgbClr val="1A6779"/>
                </a:solidFill>
              </a:rPr>
              <a:t>Reflect on the answers you get in the context of data quality improvement for using IATI data in country</a:t>
            </a:r>
            <a:endParaRPr sz="3800" b="1">
              <a:solidFill>
                <a:srgbClr val="1A677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16</a:t>
            </a:fld>
            <a:endParaRPr sz="2400">
              <a:solidFill>
                <a:srgbClr val="000000"/>
              </a:solidFill>
              <a:latin typeface="Helvetica Neue Light"/>
              <a:ea typeface="Helvetica Neue Light"/>
              <a:cs typeface="Helvetica Neue Light"/>
              <a:sym typeface="Helvetica Neue Light"/>
            </a:endParaRPr>
          </a:p>
        </p:txBody>
      </p:sp>
      <p:sp>
        <p:nvSpPr>
          <p:cNvPr id="133" name="Shape 133"/>
          <p:cNvSpPr txBox="1"/>
          <p:nvPr/>
        </p:nvSpPr>
        <p:spPr>
          <a:xfrm>
            <a:off x="1410825" y="737400"/>
            <a:ext cx="22355700" cy="1887300"/>
          </a:xfrm>
          <a:prstGeom prst="rect">
            <a:avLst/>
          </a:prstGeom>
          <a:noFill/>
          <a:ln>
            <a:noFill/>
          </a:ln>
        </p:spPr>
        <p:txBody>
          <a:bodyPr spcFirstLastPara="1" wrap="square" lIns="50800" tIns="50800" rIns="50800" bIns="50800" anchor="t" anchorCtr="0">
            <a:noAutofit/>
          </a:bodyPr>
          <a:lstStyle/>
          <a:p>
            <a:pPr marL="0" lvl="0" indent="0" algn="ctr" rtl="0">
              <a:lnSpc>
                <a:spcPct val="143750"/>
              </a:lnSpc>
              <a:spcBef>
                <a:spcPts val="0"/>
              </a:spcBef>
              <a:spcAft>
                <a:spcPts val="0"/>
              </a:spcAft>
              <a:buClr>
                <a:srgbClr val="1A6779"/>
              </a:buClr>
              <a:buSzPts val="2000"/>
              <a:buFont typeface="Arial"/>
              <a:buNone/>
            </a:pPr>
            <a:r>
              <a:rPr lang="en-US" sz="8000" b="1">
                <a:solidFill>
                  <a:srgbClr val="1A6779"/>
                </a:solidFill>
              </a:rPr>
              <a:t>Hands-on Session (Part 2)</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134" name="Shape 134"/>
          <p:cNvSpPr txBox="1"/>
          <p:nvPr/>
        </p:nvSpPr>
        <p:spPr>
          <a:xfrm>
            <a:off x="1527075" y="3153700"/>
            <a:ext cx="21771300" cy="9144000"/>
          </a:xfrm>
          <a:prstGeom prst="rect">
            <a:avLst/>
          </a:prstGeom>
          <a:noFill/>
          <a:ln>
            <a:noFill/>
          </a:ln>
        </p:spPr>
        <p:txBody>
          <a:bodyPr spcFirstLastPara="1" wrap="square" lIns="91425" tIns="91425" rIns="91425" bIns="91425" anchor="t" anchorCtr="0">
            <a:noAutofit/>
          </a:bodyPr>
          <a:lstStyle/>
          <a:p>
            <a:pPr marL="0" marR="0" lvl="0" indent="0" algn="l" rtl="0">
              <a:lnSpc>
                <a:spcPct val="134210"/>
              </a:lnSpc>
              <a:spcBef>
                <a:spcPts val="0"/>
              </a:spcBef>
              <a:spcAft>
                <a:spcPts val="0"/>
              </a:spcAft>
              <a:buNone/>
            </a:pPr>
            <a:r>
              <a:rPr lang="en-US" sz="4800" b="1">
                <a:solidFill>
                  <a:srgbClr val="22CED8"/>
                </a:solidFill>
              </a:rPr>
              <a:t>Goal:</a:t>
            </a:r>
            <a:r>
              <a:rPr lang="en-US" sz="3800" b="1">
                <a:solidFill>
                  <a:srgbClr val="1A6779"/>
                </a:solidFill>
              </a:rPr>
              <a:t>  To take specific actions that will support the use of IATI data in country</a:t>
            </a:r>
            <a:endParaRPr sz="3800" b="1">
              <a:solidFill>
                <a:srgbClr val="1A6779"/>
              </a:solidFill>
            </a:endParaRPr>
          </a:p>
          <a:p>
            <a:pPr marL="0" marR="0" lvl="0" indent="0" algn="l" rtl="0">
              <a:lnSpc>
                <a:spcPct val="134210"/>
              </a:lnSpc>
              <a:spcBef>
                <a:spcPts val="0"/>
              </a:spcBef>
              <a:spcAft>
                <a:spcPts val="0"/>
              </a:spcAft>
              <a:buNone/>
            </a:pPr>
            <a:endParaRPr sz="3800" b="1">
              <a:solidFill>
                <a:srgbClr val="1A6779"/>
              </a:solidFill>
            </a:endParaRPr>
          </a:p>
          <a:p>
            <a:pPr marL="0" marR="0" lvl="0" indent="0" algn="l" rtl="0">
              <a:lnSpc>
                <a:spcPct val="134210"/>
              </a:lnSpc>
              <a:spcBef>
                <a:spcPts val="0"/>
              </a:spcBef>
              <a:spcAft>
                <a:spcPts val="0"/>
              </a:spcAft>
              <a:buNone/>
            </a:pPr>
            <a:r>
              <a:rPr lang="en-US" sz="4800" b="1">
                <a:solidFill>
                  <a:srgbClr val="22CED8"/>
                </a:solidFill>
              </a:rPr>
              <a:t>Task (10 mins)</a:t>
            </a:r>
            <a:endParaRPr sz="4800" b="1">
              <a:solidFill>
                <a:srgbClr val="22CED8"/>
              </a:solidFill>
            </a:endParaRPr>
          </a:p>
          <a:p>
            <a:pPr marL="0" marR="0" lvl="0" indent="0" algn="l" rtl="0">
              <a:lnSpc>
                <a:spcPct val="134210"/>
              </a:lnSpc>
              <a:spcBef>
                <a:spcPts val="0"/>
              </a:spcBef>
              <a:spcAft>
                <a:spcPts val="0"/>
              </a:spcAft>
              <a:buNone/>
            </a:pPr>
            <a:r>
              <a:rPr lang="en-US" sz="3800" b="1">
                <a:solidFill>
                  <a:srgbClr val="1A6779"/>
                </a:solidFill>
              </a:rPr>
              <a:t>In your group, reflect on the findings from the previous session and discuss with the members on your table. On post it notes record your reflections to each of the following points:</a:t>
            </a:r>
            <a:endParaRPr sz="3800" b="1">
              <a:solidFill>
                <a:srgbClr val="1A6779"/>
              </a:solidFill>
            </a:endParaRPr>
          </a:p>
          <a:p>
            <a:pPr marL="2743200" marR="0" lvl="0" indent="-469900" algn="l" rtl="0">
              <a:lnSpc>
                <a:spcPct val="134210"/>
              </a:lnSpc>
              <a:spcBef>
                <a:spcPts val="0"/>
              </a:spcBef>
              <a:spcAft>
                <a:spcPts val="0"/>
              </a:spcAft>
              <a:buClr>
                <a:srgbClr val="1A6779"/>
              </a:buClr>
              <a:buSzPts val="3800"/>
              <a:buAutoNum type="arabicParenR"/>
            </a:pPr>
            <a:r>
              <a:rPr lang="en-US" sz="3800" b="1">
                <a:solidFill>
                  <a:srgbClr val="1A6779"/>
                </a:solidFill>
              </a:rPr>
              <a:t>IATI data was useful in…..</a:t>
            </a:r>
            <a:endParaRPr sz="3800" b="1">
              <a:solidFill>
                <a:srgbClr val="1A6779"/>
              </a:solidFill>
            </a:endParaRPr>
          </a:p>
          <a:p>
            <a:pPr marL="2743200" marR="0" lvl="0" indent="-469900" algn="l" rtl="0">
              <a:lnSpc>
                <a:spcPct val="134210"/>
              </a:lnSpc>
              <a:spcBef>
                <a:spcPts val="0"/>
              </a:spcBef>
              <a:spcAft>
                <a:spcPts val="0"/>
              </a:spcAft>
              <a:buClr>
                <a:srgbClr val="1A6779"/>
              </a:buClr>
              <a:buSzPts val="3800"/>
              <a:buAutoNum type="arabicParenR"/>
            </a:pPr>
            <a:r>
              <a:rPr lang="en-US" sz="3800" b="1">
                <a:solidFill>
                  <a:srgbClr val="1A6779"/>
                </a:solidFill>
              </a:rPr>
              <a:t>It was challenging to……</a:t>
            </a:r>
            <a:endParaRPr sz="3800" b="1">
              <a:solidFill>
                <a:srgbClr val="1A6779"/>
              </a:solidFill>
            </a:endParaRPr>
          </a:p>
          <a:p>
            <a:pPr marL="2743200" marR="0" lvl="0" indent="-469900" algn="l" rtl="0">
              <a:lnSpc>
                <a:spcPct val="134210"/>
              </a:lnSpc>
              <a:spcBef>
                <a:spcPts val="0"/>
              </a:spcBef>
              <a:spcAft>
                <a:spcPts val="0"/>
              </a:spcAft>
              <a:buClr>
                <a:srgbClr val="1A6779"/>
              </a:buClr>
              <a:buSzPts val="3800"/>
              <a:buAutoNum type="arabicParenR"/>
            </a:pPr>
            <a:r>
              <a:rPr lang="en-US" sz="3800" b="1">
                <a:solidFill>
                  <a:srgbClr val="1A6779"/>
                </a:solidFill>
              </a:rPr>
              <a:t>As a provider of development cooperation/ partner country or CSO and other, I will take the following action to support the use of IATI data in country……...</a:t>
            </a:r>
            <a:endParaRPr sz="3800" b="1">
              <a:solidFill>
                <a:srgbClr val="1A677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1984600" y="2483551"/>
            <a:ext cx="9404700" cy="4543800"/>
          </a:xfrm>
          <a:prstGeom prst="rect">
            <a:avLst/>
          </a:prstGeom>
          <a:noFill/>
          <a:ln>
            <a:noFill/>
          </a:ln>
        </p:spPr>
        <p:txBody>
          <a:bodyPr spcFirstLastPara="1" wrap="square" lIns="50800" tIns="50800" rIns="50800" bIns="50800" anchor="t" anchorCtr="0">
            <a:noAutofit/>
          </a:bodyPr>
          <a:lstStyle/>
          <a:p>
            <a:pPr marL="0" marR="0" lvl="0" indent="0" algn="ctr" rtl="0">
              <a:lnSpc>
                <a:spcPct val="134210"/>
              </a:lnSpc>
              <a:spcBef>
                <a:spcPts val="0"/>
              </a:spcBef>
              <a:spcAft>
                <a:spcPts val="0"/>
              </a:spcAft>
              <a:buNone/>
            </a:pPr>
            <a:r>
              <a:rPr lang="en-US" sz="4800" b="1">
                <a:solidFill>
                  <a:srgbClr val="1A6779"/>
                </a:solidFill>
              </a:rPr>
              <a:t>FEEDBACK AND ACTIONS FROM THE SESSION</a:t>
            </a:r>
            <a:endParaRPr sz="4800" b="1">
              <a:solidFill>
                <a:srgbClr val="1A6779"/>
              </a:solidFill>
            </a:endParaRPr>
          </a:p>
        </p:txBody>
      </p:sp>
      <p:sp>
        <p:nvSpPr>
          <p:cNvPr id="140" name="Shape 140"/>
          <p:cNvSpPr txBox="1"/>
          <p:nvPr/>
        </p:nvSpPr>
        <p:spPr>
          <a:xfrm flipH="1">
            <a:off x="12646850" y="10470427"/>
            <a:ext cx="4336200" cy="27516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55366"/>
              </a:buClr>
              <a:buSzPts val="1000"/>
              <a:buFont typeface="Helvetica Neue"/>
              <a:buNone/>
            </a:pPr>
            <a:r>
              <a:rPr lang="en-US" sz="4800" b="1">
                <a:solidFill>
                  <a:srgbClr val="1A6779"/>
                </a:solidFill>
              </a:rPr>
              <a:t>THANK YOU!</a:t>
            </a:r>
            <a:endParaRPr sz="4800" b="1">
              <a:solidFill>
                <a:srgbClr val="1A677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IATI-Gradients-1920x1080.jpg"/>
          <p:cNvPicPr preferRelativeResize="0"/>
          <p:nvPr/>
        </p:nvPicPr>
        <p:blipFill rotWithShape="1">
          <a:blip r:embed="rId3">
            <a:alphaModFix/>
          </a:blip>
          <a:srcRect/>
          <a:stretch/>
        </p:blipFill>
        <p:spPr>
          <a:xfrm>
            <a:off x="0" y="0"/>
            <a:ext cx="24359616" cy="13702284"/>
          </a:xfrm>
          <a:prstGeom prst="rect">
            <a:avLst/>
          </a:prstGeom>
          <a:noFill/>
          <a:ln>
            <a:noFill/>
          </a:ln>
        </p:spPr>
      </p:pic>
      <p:sp>
        <p:nvSpPr>
          <p:cNvPr id="146" name="Shape 146"/>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None/>
            </a:pPr>
            <a:fld id="{00000000-1234-1234-1234-123412341234}" type="slidenum">
              <a:rPr lang="en-US"/>
              <a:t>18</a:t>
            </a:fld>
            <a:endParaRPr sz="2400">
              <a:solidFill>
                <a:srgbClr val="000000"/>
              </a:solidFill>
              <a:latin typeface="Helvetica Neue Light"/>
              <a:ea typeface="Helvetica Neue Light"/>
              <a:cs typeface="Helvetica Neue Light"/>
              <a:sym typeface="Helvetica Neue Light"/>
            </a:endParaRPr>
          </a:p>
        </p:txBody>
      </p:sp>
      <p:sp>
        <p:nvSpPr>
          <p:cNvPr id="147" name="Shape 147"/>
          <p:cNvSpPr txBox="1"/>
          <p:nvPr/>
        </p:nvSpPr>
        <p:spPr>
          <a:xfrm>
            <a:off x="0" y="4171525"/>
            <a:ext cx="24359700" cy="6034200"/>
          </a:xfrm>
          <a:prstGeom prst="rect">
            <a:avLst/>
          </a:prstGeom>
          <a:noFill/>
          <a:ln>
            <a:noFill/>
          </a:ln>
        </p:spPr>
        <p:txBody>
          <a:bodyPr spcFirstLastPara="1" wrap="square" lIns="50800" tIns="50800" rIns="50800" bIns="50800" anchor="ctr" anchorCtr="0">
            <a:noAutofit/>
          </a:bodyPr>
          <a:lstStyle/>
          <a:p>
            <a:pPr marL="0" lvl="0" indent="0" algn="ctr" rtl="0">
              <a:lnSpc>
                <a:spcPct val="115000"/>
              </a:lnSpc>
              <a:spcBef>
                <a:spcPts val="0"/>
              </a:spcBef>
              <a:spcAft>
                <a:spcPts val="0"/>
              </a:spcAft>
              <a:buClr>
                <a:srgbClr val="1A6779"/>
              </a:buClr>
              <a:buSzPts val="2000"/>
              <a:buFont typeface="Arial"/>
              <a:buNone/>
            </a:pPr>
            <a:r>
              <a:rPr lang="en-US" sz="8000" b="1">
                <a:solidFill>
                  <a:srgbClr val="EFEFEF"/>
                </a:solidFill>
              </a:rPr>
              <a:t>Annex / Additional Information</a:t>
            </a:r>
            <a:endParaRPr sz="10900" b="1">
              <a:solidFill>
                <a:srgbClr val="EFEFE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None/>
            </a:pPr>
            <a:fld id="{00000000-1234-1234-1234-123412341234}" type="slidenum">
              <a:rPr lang="en-US"/>
              <a:t>19</a:t>
            </a:fld>
            <a:endParaRPr sz="2400">
              <a:solidFill>
                <a:srgbClr val="000000"/>
              </a:solidFill>
              <a:latin typeface="Helvetica Neue Light"/>
              <a:ea typeface="Helvetica Neue Light"/>
              <a:cs typeface="Helvetica Neue Light"/>
              <a:sym typeface="Helvetica Neue Light"/>
            </a:endParaRPr>
          </a:p>
        </p:txBody>
      </p:sp>
      <p:sp>
        <p:nvSpPr>
          <p:cNvPr id="153" name="Shape 153"/>
          <p:cNvSpPr txBox="1"/>
          <p:nvPr/>
        </p:nvSpPr>
        <p:spPr>
          <a:xfrm>
            <a:off x="1168025" y="737400"/>
            <a:ext cx="22014000" cy="14853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2000"/>
              <a:buFont typeface="Arial"/>
              <a:buNone/>
            </a:pPr>
            <a:r>
              <a:rPr lang="en-US" sz="8000" b="1">
                <a:solidFill>
                  <a:srgbClr val="1A6779"/>
                </a:solidFill>
              </a:rPr>
              <a:t>UNICEF Experience in Senegal and Madagascar</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154" name="Shape 154"/>
          <p:cNvSpPr txBox="1"/>
          <p:nvPr/>
        </p:nvSpPr>
        <p:spPr>
          <a:xfrm>
            <a:off x="1410825" y="3021013"/>
            <a:ext cx="21771300" cy="877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r>
              <a:rPr lang="en-US" sz="3800" b="1">
                <a:uFill>
                  <a:noFill/>
                </a:uFill>
                <a:hlinkClick r:id="rId3"/>
              </a:rPr>
              <a:t>1. </a:t>
            </a:r>
            <a:r>
              <a:rPr lang="en-US" sz="3800" b="1"/>
              <a:t>Who was involved?</a:t>
            </a:r>
            <a:endParaRPr/>
          </a:p>
          <a:p>
            <a:pPr marL="0" lvl="0" indent="0" rtl="0">
              <a:spcBef>
                <a:spcPts val="0"/>
              </a:spcBef>
              <a:spcAft>
                <a:spcPts val="0"/>
              </a:spcAft>
              <a:buNone/>
            </a:pPr>
            <a:endParaRPr/>
          </a:p>
          <a:p>
            <a:pPr marL="914400" lvl="0" indent="-469900" rtl="0">
              <a:spcBef>
                <a:spcPts val="0"/>
              </a:spcBef>
              <a:spcAft>
                <a:spcPts val="0"/>
              </a:spcAft>
              <a:buSzPts val="3800"/>
              <a:buChar char="●"/>
            </a:pPr>
            <a:r>
              <a:rPr lang="en-US" sz="3800"/>
              <a:t>Development Gateway, Development Initiatives, Governments of Madagascar and Senegal, UNICEF HQ and UNICEF country offices</a:t>
            </a:r>
            <a:endParaRPr sz="3800"/>
          </a:p>
          <a:p>
            <a:pPr marL="914400" lvl="0" indent="-469900" rtl="0">
              <a:spcBef>
                <a:spcPts val="0"/>
              </a:spcBef>
              <a:spcAft>
                <a:spcPts val="0"/>
              </a:spcAft>
              <a:buSzPts val="3800"/>
              <a:buChar char="●"/>
            </a:pPr>
            <a:r>
              <a:rPr lang="en-US" sz="3800"/>
              <a:t>Two fellows (Zo and Henri) based in the governments of Senegal and Madagascar for 3 months</a:t>
            </a:r>
            <a:endParaRPr sz="3800"/>
          </a:p>
          <a:p>
            <a:pPr marL="0" marR="0" lvl="0" indent="0" algn="l" rtl="0">
              <a:lnSpc>
                <a:spcPct val="100000"/>
              </a:lnSpc>
              <a:spcBef>
                <a:spcPts val="0"/>
              </a:spcBef>
              <a:spcAft>
                <a:spcPts val="0"/>
              </a:spcAft>
              <a:buNone/>
            </a:pPr>
            <a:endParaRPr sz="3800" b="1"/>
          </a:p>
          <a:p>
            <a:pPr marL="0" marR="0" lvl="0" indent="0" algn="l" rtl="0">
              <a:lnSpc>
                <a:spcPct val="100000"/>
              </a:lnSpc>
              <a:spcBef>
                <a:spcPts val="0"/>
              </a:spcBef>
              <a:spcAft>
                <a:spcPts val="0"/>
              </a:spcAft>
              <a:buNone/>
            </a:pPr>
            <a:r>
              <a:rPr lang="en-US" sz="3800" b="1"/>
              <a:t>2. Progress since last Members Assembly</a:t>
            </a:r>
            <a:endParaRPr sz="3800" b="1"/>
          </a:p>
          <a:p>
            <a:pPr marL="0" marR="0" lvl="0" indent="0" algn="l" rtl="0">
              <a:lnSpc>
                <a:spcPct val="100000"/>
              </a:lnSpc>
              <a:spcBef>
                <a:spcPts val="0"/>
              </a:spcBef>
              <a:spcAft>
                <a:spcPts val="0"/>
              </a:spcAft>
              <a:buNone/>
            </a:pPr>
            <a:endParaRPr sz="3800" b="1"/>
          </a:p>
          <a:p>
            <a:pPr marL="914400" marR="0" lvl="0" indent="-469900" algn="l" rtl="0">
              <a:lnSpc>
                <a:spcPct val="100000"/>
              </a:lnSpc>
              <a:spcBef>
                <a:spcPts val="0"/>
              </a:spcBef>
              <a:spcAft>
                <a:spcPts val="0"/>
              </a:spcAft>
              <a:buSzPts val="3800"/>
              <a:buChar char="●"/>
            </a:pPr>
            <a:r>
              <a:rPr lang="en-US" sz="3800"/>
              <a:t>F</a:t>
            </a:r>
            <a:r>
              <a:rPr lang="en-US" sz="3800">
                <a:uFill>
                  <a:noFill/>
                </a:uFill>
                <a:hlinkClick r:id="rId3"/>
              </a:rPr>
              <a:t>ull report</a:t>
            </a:r>
            <a:r>
              <a:rPr lang="en-US" sz="3800"/>
              <a:t> about the experience and lessons learned.</a:t>
            </a:r>
            <a:endParaRPr sz="3800"/>
          </a:p>
          <a:p>
            <a:pPr marL="914400" lvl="0" indent="-469900" rtl="0">
              <a:spcBef>
                <a:spcPts val="0"/>
              </a:spcBef>
              <a:spcAft>
                <a:spcPts val="0"/>
              </a:spcAft>
              <a:buSzPts val="3800"/>
              <a:buChar char="●"/>
            </a:pPr>
            <a:r>
              <a:rPr lang="en-US" sz="3800">
                <a:uFill>
                  <a:noFill/>
                </a:uFill>
                <a:hlinkClick r:id="rId4"/>
              </a:rPr>
              <a:t>Summary report</a:t>
            </a:r>
            <a:r>
              <a:rPr lang="en-US" sz="3800"/>
              <a:t>, including a series of questions and answers that development partners and government partners might ask when considering using IATI data in local AIMS. </a:t>
            </a:r>
            <a:endParaRPr sz="3800"/>
          </a:p>
          <a:p>
            <a:pPr marL="914400" lvl="0" indent="-469900" rtl="0">
              <a:spcBef>
                <a:spcPts val="0"/>
              </a:spcBef>
              <a:spcAft>
                <a:spcPts val="0"/>
              </a:spcAft>
              <a:buSzPts val="3800"/>
              <a:buChar char="●"/>
            </a:pPr>
            <a:r>
              <a:rPr lang="en-US" sz="3800"/>
              <a:t>Two country-specific reports for </a:t>
            </a:r>
            <a:r>
              <a:rPr lang="en-US" sz="3800">
                <a:uFill>
                  <a:noFill/>
                </a:uFill>
                <a:hlinkClick r:id="rId5"/>
              </a:rPr>
              <a:t>Madagascar</a:t>
            </a:r>
            <a:r>
              <a:rPr lang="en-US" sz="3800"/>
              <a:t> and </a:t>
            </a:r>
            <a:r>
              <a:rPr lang="en-US" sz="3800">
                <a:uFill>
                  <a:noFill/>
                </a:uFill>
                <a:hlinkClick r:id="rId6"/>
              </a:rPr>
              <a:t>Senegal</a:t>
            </a:r>
            <a:r>
              <a:rPr lang="en-US" sz="3800"/>
              <a:t> on strengthening the capacity to use IATI in AIMS were also produced. </a:t>
            </a:r>
            <a:endParaRPr sz="3800"/>
          </a:p>
          <a:p>
            <a:pPr marL="914400" lvl="0" indent="-469900" rtl="0">
              <a:spcBef>
                <a:spcPts val="0"/>
              </a:spcBef>
              <a:spcAft>
                <a:spcPts val="0"/>
              </a:spcAft>
              <a:buSzPts val="3800"/>
              <a:buChar char="●"/>
            </a:pPr>
            <a:r>
              <a:rPr lang="en-US" sz="3800"/>
              <a:t>IATI-AIMS Training Guide (available in </a:t>
            </a:r>
            <a:r>
              <a:rPr lang="en-US" sz="3800">
                <a:uFill>
                  <a:noFill/>
                </a:uFill>
                <a:hlinkClick r:id="rId7"/>
              </a:rPr>
              <a:t>English</a:t>
            </a:r>
            <a:r>
              <a:rPr lang="en-US" sz="3800"/>
              <a:t> and </a:t>
            </a:r>
            <a:r>
              <a:rPr lang="en-US" sz="3800">
                <a:uFill>
                  <a:noFill/>
                </a:uFill>
                <a:hlinkClick r:id="rId8"/>
              </a:rPr>
              <a:t>French</a:t>
            </a:r>
            <a:r>
              <a:rPr lang="en-US" sz="3800"/>
              <a:t>) </a:t>
            </a:r>
            <a:endParaRPr sz="3800"/>
          </a:p>
          <a:p>
            <a:pPr marL="914400" lvl="0" indent="-469900" rtl="0">
              <a:spcBef>
                <a:spcPts val="0"/>
              </a:spcBef>
              <a:spcAft>
                <a:spcPts val="0"/>
              </a:spcAft>
              <a:buSzPts val="3800"/>
              <a:buChar char="●"/>
            </a:pPr>
            <a:r>
              <a:rPr lang="en-US" sz="3800">
                <a:uFill>
                  <a:noFill/>
                </a:uFill>
                <a:hlinkClick r:id="rId9"/>
              </a:rPr>
              <a:t>Development Initiatives’ blog</a:t>
            </a:r>
            <a:r>
              <a:rPr lang="en-US" sz="3800"/>
              <a:t>  and </a:t>
            </a:r>
            <a:r>
              <a:rPr lang="en-US" sz="3800">
                <a:uFill>
                  <a:noFill/>
                </a:uFill>
                <a:hlinkClick r:id="rId10"/>
              </a:rPr>
              <a:t>Development Gateway’s blog </a:t>
            </a:r>
            <a:endParaRPr sz="3800"/>
          </a:p>
          <a:p>
            <a:pPr marL="0" marR="0" lvl="0" indent="0" algn="l" rtl="0">
              <a:lnSpc>
                <a:spcPct val="134210"/>
              </a:lnSpc>
              <a:spcBef>
                <a:spcPts val="0"/>
              </a:spcBef>
              <a:spcAft>
                <a:spcPts val="0"/>
              </a:spcAft>
              <a:buNone/>
            </a:pPr>
            <a:endParaRPr sz="3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p:nvPr/>
        </p:nvSpPr>
        <p:spPr>
          <a:xfrm>
            <a:off x="50" y="737400"/>
            <a:ext cx="24384000" cy="1485300"/>
          </a:xfrm>
          <a:prstGeom prst="rect">
            <a:avLst/>
          </a:prstGeom>
          <a:noFill/>
          <a:ln>
            <a:noFill/>
          </a:ln>
        </p:spPr>
        <p:txBody>
          <a:bodyPr spcFirstLastPara="1" wrap="square" lIns="50800" tIns="50800" rIns="50800" bIns="50800" anchor="t" anchorCtr="0">
            <a:noAutofit/>
          </a:bodyPr>
          <a:lstStyle/>
          <a:p>
            <a:pPr marL="0" marR="0" lvl="0" indent="0" algn="ctr" rtl="0">
              <a:lnSpc>
                <a:spcPct val="143750"/>
              </a:lnSpc>
              <a:spcBef>
                <a:spcPts val="0"/>
              </a:spcBef>
              <a:spcAft>
                <a:spcPts val="0"/>
              </a:spcAft>
              <a:buClr>
                <a:srgbClr val="1A6779"/>
              </a:buClr>
              <a:buSzPts val="2000"/>
              <a:buFont typeface="Arial"/>
              <a:buNone/>
            </a:pPr>
            <a:r>
              <a:rPr lang="en-US" sz="8000" b="1">
                <a:solidFill>
                  <a:srgbClr val="1A6779"/>
                </a:solidFill>
              </a:rPr>
              <a:t>Agenda </a:t>
            </a:r>
            <a:endParaRPr sz="8000" b="1">
              <a:solidFill>
                <a:srgbClr val="1A6779"/>
              </a:solidFill>
            </a:endParaRPr>
          </a:p>
        </p:txBody>
      </p:sp>
      <p:sp>
        <p:nvSpPr>
          <p:cNvPr id="35" name="Shape 35"/>
          <p:cNvSpPr txBox="1"/>
          <p:nvPr/>
        </p:nvSpPr>
        <p:spPr>
          <a:xfrm>
            <a:off x="1410825" y="3021013"/>
            <a:ext cx="21771300" cy="8775900"/>
          </a:xfrm>
          <a:prstGeom prst="rect">
            <a:avLst/>
          </a:prstGeom>
          <a:noFill/>
          <a:ln>
            <a:noFill/>
          </a:ln>
        </p:spPr>
        <p:txBody>
          <a:bodyPr spcFirstLastPara="1" wrap="square" lIns="91425" tIns="91425" rIns="91425" bIns="91425" anchor="t" anchorCtr="0">
            <a:noAutofit/>
          </a:bodyPr>
          <a:lstStyle/>
          <a:p>
            <a:pPr marL="457200" marR="0" lvl="0" indent="-469900" algn="l" rtl="0">
              <a:lnSpc>
                <a:spcPct val="134210"/>
              </a:lnSpc>
              <a:spcBef>
                <a:spcPts val="0"/>
              </a:spcBef>
              <a:spcAft>
                <a:spcPts val="0"/>
              </a:spcAft>
              <a:buClr>
                <a:srgbClr val="1A6779"/>
              </a:buClr>
              <a:buSzPts val="3800"/>
              <a:buAutoNum type="arabicPeriod"/>
            </a:pPr>
            <a:r>
              <a:rPr lang="en-US" sz="3800" b="1">
                <a:solidFill>
                  <a:srgbClr val="1A6779"/>
                </a:solidFill>
              </a:rPr>
              <a:t>Presentation on IATI data use in country systems (20 mins)</a:t>
            </a:r>
            <a:endParaRPr sz="3800" b="1">
              <a:solidFill>
                <a:srgbClr val="1A6779"/>
              </a:solidFill>
            </a:endParaRPr>
          </a:p>
          <a:p>
            <a:pPr marL="914400" marR="0" lvl="1" indent="-469900" algn="l" rtl="0">
              <a:lnSpc>
                <a:spcPct val="134210"/>
              </a:lnSpc>
              <a:spcBef>
                <a:spcPts val="0"/>
              </a:spcBef>
              <a:spcAft>
                <a:spcPts val="0"/>
              </a:spcAft>
              <a:buClr>
                <a:srgbClr val="1A6779"/>
              </a:buClr>
              <a:buSzPts val="3800"/>
              <a:buAutoNum type="alphaLcPeriod"/>
            </a:pPr>
            <a:r>
              <a:rPr lang="en-US" sz="3800" b="1">
                <a:solidFill>
                  <a:srgbClr val="1A6779"/>
                </a:solidFill>
              </a:rPr>
              <a:t>UNICEF experience in Senegal and Madagascar</a:t>
            </a:r>
            <a:endParaRPr sz="3800" b="1">
              <a:solidFill>
                <a:srgbClr val="1A6779"/>
              </a:solidFill>
            </a:endParaRPr>
          </a:p>
          <a:p>
            <a:pPr marL="914400" marR="0" lvl="1" indent="-469900" algn="l" rtl="0">
              <a:lnSpc>
                <a:spcPct val="134210"/>
              </a:lnSpc>
              <a:spcBef>
                <a:spcPts val="0"/>
              </a:spcBef>
              <a:spcAft>
                <a:spcPts val="0"/>
              </a:spcAft>
              <a:buClr>
                <a:srgbClr val="1A6779"/>
              </a:buClr>
              <a:buSzPts val="3800"/>
              <a:buAutoNum type="alphaLcPeriod"/>
            </a:pPr>
            <a:r>
              <a:rPr lang="en-US" sz="3800" b="1">
                <a:solidFill>
                  <a:srgbClr val="1A6779"/>
                </a:solidFill>
              </a:rPr>
              <a:t>USAID experience in Bangladesh</a:t>
            </a:r>
            <a:endParaRPr sz="3800" b="1">
              <a:solidFill>
                <a:srgbClr val="1A6779"/>
              </a:solidFill>
            </a:endParaRPr>
          </a:p>
          <a:p>
            <a:pPr marL="0" marR="0" lvl="0" indent="0" algn="l" rtl="0">
              <a:lnSpc>
                <a:spcPct val="134210"/>
              </a:lnSpc>
              <a:spcBef>
                <a:spcPts val="0"/>
              </a:spcBef>
              <a:spcAft>
                <a:spcPts val="0"/>
              </a:spcAft>
              <a:buNone/>
            </a:pPr>
            <a:endParaRPr sz="3800" b="1">
              <a:solidFill>
                <a:srgbClr val="1A6779"/>
              </a:solidFill>
            </a:endParaRPr>
          </a:p>
          <a:p>
            <a:pPr marL="457200" marR="0" lvl="0" indent="-469900" algn="l" rtl="0">
              <a:lnSpc>
                <a:spcPct val="134210"/>
              </a:lnSpc>
              <a:spcBef>
                <a:spcPts val="0"/>
              </a:spcBef>
              <a:spcAft>
                <a:spcPts val="0"/>
              </a:spcAft>
              <a:buClr>
                <a:srgbClr val="1A6779"/>
              </a:buClr>
              <a:buSzPts val="3800"/>
              <a:buAutoNum type="arabicPeriod"/>
            </a:pPr>
            <a:r>
              <a:rPr lang="en-US" sz="3800" b="1">
                <a:solidFill>
                  <a:srgbClr val="1A6779"/>
                </a:solidFill>
              </a:rPr>
              <a:t>Hands-on session using IATI data in country (40 mins)</a:t>
            </a:r>
            <a:br>
              <a:rPr lang="en-US" sz="3800" b="1">
                <a:solidFill>
                  <a:srgbClr val="1A6779"/>
                </a:solidFill>
              </a:rPr>
            </a:br>
            <a:endParaRPr sz="3800" b="1">
              <a:solidFill>
                <a:srgbClr val="1A6779"/>
              </a:solidFill>
            </a:endParaRPr>
          </a:p>
          <a:p>
            <a:pPr marL="457200" marR="0" lvl="0" indent="-469900" algn="l" rtl="0">
              <a:lnSpc>
                <a:spcPct val="134210"/>
              </a:lnSpc>
              <a:spcBef>
                <a:spcPts val="0"/>
              </a:spcBef>
              <a:spcAft>
                <a:spcPts val="0"/>
              </a:spcAft>
              <a:buClr>
                <a:srgbClr val="1A6779"/>
              </a:buClr>
              <a:buSzPts val="3800"/>
              <a:buAutoNum type="arabicPeriod"/>
            </a:pPr>
            <a:r>
              <a:rPr lang="en-US" sz="3800" b="1">
                <a:solidFill>
                  <a:srgbClr val="1A6779"/>
                </a:solidFill>
              </a:rPr>
              <a:t>Feedback from group exercise (15 mins)</a:t>
            </a:r>
            <a:endParaRPr sz="3800" b="1">
              <a:solidFill>
                <a:srgbClr val="1A677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Shape 40" descr="IATI-Gradients-1920x1080.jpg"/>
          <p:cNvPicPr preferRelativeResize="0"/>
          <p:nvPr/>
        </p:nvPicPr>
        <p:blipFill rotWithShape="1">
          <a:blip r:embed="rId3">
            <a:alphaModFix/>
          </a:blip>
          <a:srcRect/>
          <a:stretch/>
        </p:blipFill>
        <p:spPr>
          <a:xfrm>
            <a:off x="76200" y="0"/>
            <a:ext cx="24359616" cy="13702284"/>
          </a:xfrm>
          <a:prstGeom prst="rect">
            <a:avLst/>
          </a:prstGeom>
          <a:noFill/>
          <a:ln>
            <a:noFill/>
          </a:ln>
        </p:spPr>
      </p:pic>
      <p:sp>
        <p:nvSpPr>
          <p:cNvPr id="41" name="Shape 41"/>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3</a:t>
            </a:fld>
            <a:endParaRPr sz="2400">
              <a:solidFill>
                <a:srgbClr val="000000"/>
              </a:solidFill>
              <a:latin typeface="Helvetica Neue Light"/>
              <a:ea typeface="Helvetica Neue Light"/>
              <a:cs typeface="Helvetica Neue Light"/>
              <a:sym typeface="Helvetica Neue Light"/>
            </a:endParaRPr>
          </a:p>
        </p:txBody>
      </p:sp>
      <p:sp>
        <p:nvSpPr>
          <p:cNvPr id="42" name="Shape 42"/>
          <p:cNvSpPr txBox="1"/>
          <p:nvPr/>
        </p:nvSpPr>
        <p:spPr>
          <a:xfrm>
            <a:off x="76200" y="3896650"/>
            <a:ext cx="24189000" cy="5277000"/>
          </a:xfrm>
          <a:prstGeom prst="rect">
            <a:avLst/>
          </a:prstGeom>
          <a:noFill/>
          <a:ln>
            <a:noFill/>
          </a:ln>
        </p:spPr>
        <p:txBody>
          <a:bodyPr spcFirstLastPara="1" wrap="square" lIns="50800" tIns="50800" rIns="50800" bIns="50800" anchor="ctr" anchorCtr="0">
            <a:noAutofit/>
          </a:bodyPr>
          <a:lstStyle/>
          <a:p>
            <a:pPr marL="0" lvl="0" indent="0" algn="ctr" rtl="0">
              <a:lnSpc>
                <a:spcPct val="143750"/>
              </a:lnSpc>
              <a:spcBef>
                <a:spcPts val="0"/>
              </a:spcBef>
              <a:spcAft>
                <a:spcPts val="0"/>
              </a:spcAft>
              <a:buClr>
                <a:srgbClr val="1A6779"/>
              </a:buClr>
              <a:buSzPts val="2000"/>
              <a:buFont typeface="Arial"/>
              <a:buNone/>
            </a:pPr>
            <a:endParaRPr sz="8000" b="1" i="1">
              <a:solidFill>
                <a:srgbClr val="EFEFEF"/>
              </a:solidFill>
            </a:endParaRPr>
          </a:p>
          <a:p>
            <a:pPr marL="0" lvl="0" indent="0" algn="ctr" rtl="0">
              <a:lnSpc>
                <a:spcPct val="143750"/>
              </a:lnSpc>
              <a:spcBef>
                <a:spcPts val="0"/>
              </a:spcBef>
              <a:spcAft>
                <a:spcPts val="0"/>
              </a:spcAft>
              <a:buClr>
                <a:srgbClr val="1A6779"/>
              </a:buClr>
              <a:buSzPts val="2000"/>
              <a:buFont typeface="Arial"/>
              <a:buNone/>
            </a:pPr>
            <a:r>
              <a:rPr lang="en-US" sz="8000" b="1" i="1">
                <a:solidFill>
                  <a:srgbClr val="EFEFEF"/>
                </a:solidFill>
              </a:rPr>
              <a:t>Using IATI Data In-country:</a:t>
            </a:r>
            <a:endParaRPr sz="8000" b="1" i="1">
              <a:solidFill>
                <a:srgbClr val="EFEFEF"/>
              </a:solidFill>
            </a:endParaRPr>
          </a:p>
          <a:p>
            <a:pPr marL="0" lvl="0" indent="0" algn="ctr" rtl="0">
              <a:lnSpc>
                <a:spcPct val="143750"/>
              </a:lnSpc>
              <a:spcBef>
                <a:spcPts val="0"/>
              </a:spcBef>
              <a:spcAft>
                <a:spcPts val="0"/>
              </a:spcAft>
              <a:buClr>
                <a:srgbClr val="1A6779"/>
              </a:buClr>
              <a:buSzPts val="2000"/>
              <a:buFont typeface="Arial"/>
              <a:buNone/>
            </a:pPr>
            <a:r>
              <a:rPr lang="en-US" sz="8000" b="1">
                <a:solidFill>
                  <a:schemeClr val="lt1"/>
                </a:solidFill>
              </a:rPr>
              <a:t>UNICEF Experience in </a:t>
            </a:r>
            <a:endParaRPr sz="8000" b="1">
              <a:solidFill>
                <a:schemeClr val="lt1"/>
              </a:solidFill>
            </a:endParaRPr>
          </a:p>
          <a:p>
            <a:pPr marL="0" lvl="0" indent="0" algn="ctr" rtl="0">
              <a:lnSpc>
                <a:spcPct val="143750"/>
              </a:lnSpc>
              <a:spcBef>
                <a:spcPts val="0"/>
              </a:spcBef>
              <a:spcAft>
                <a:spcPts val="0"/>
              </a:spcAft>
              <a:buClr>
                <a:srgbClr val="1A6779"/>
              </a:buClr>
              <a:buSzPts val="2000"/>
              <a:buFont typeface="Arial"/>
              <a:buNone/>
            </a:pPr>
            <a:r>
              <a:rPr lang="en-US" sz="8000" b="1">
                <a:solidFill>
                  <a:schemeClr val="lt1"/>
                </a:solidFill>
              </a:rPr>
              <a:t>Senegal and Madagascar</a:t>
            </a:r>
            <a:endParaRPr sz="8000" b="1">
              <a:solidFill>
                <a:srgbClr val="EFEFEF"/>
              </a:solidFill>
            </a:endParaRPr>
          </a:p>
          <a:p>
            <a:pPr marL="0" lvl="0" indent="0" algn="ctr" rtl="0">
              <a:lnSpc>
                <a:spcPct val="143750"/>
              </a:lnSpc>
              <a:spcBef>
                <a:spcPts val="0"/>
              </a:spcBef>
              <a:spcAft>
                <a:spcPts val="0"/>
              </a:spcAft>
              <a:buClr>
                <a:srgbClr val="1A6779"/>
              </a:buClr>
              <a:buSzPts val="2000"/>
              <a:buFont typeface="Arial"/>
              <a:buNone/>
            </a:pPr>
            <a:endParaRPr sz="8000" b="1">
              <a:solidFill>
                <a:srgbClr val="EFEFE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4</a:t>
            </a:fld>
            <a:endParaRPr sz="2400">
              <a:solidFill>
                <a:srgbClr val="000000"/>
              </a:solidFill>
              <a:latin typeface="Helvetica Neue Light"/>
              <a:ea typeface="Helvetica Neue Light"/>
              <a:cs typeface="Helvetica Neue Light"/>
              <a:sym typeface="Helvetica Neue Light"/>
            </a:endParaRPr>
          </a:p>
        </p:txBody>
      </p:sp>
      <p:sp>
        <p:nvSpPr>
          <p:cNvPr id="48" name="Shape 48"/>
          <p:cNvSpPr txBox="1"/>
          <p:nvPr/>
        </p:nvSpPr>
        <p:spPr>
          <a:xfrm>
            <a:off x="1168025" y="737400"/>
            <a:ext cx="22014000" cy="14853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2000"/>
              <a:buFont typeface="Arial"/>
              <a:buNone/>
            </a:pPr>
            <a:r>
              <a:rPr lang="en-US" sz="8000" b="1">
                <a:solidFill>
                  <a:srgbClr val="1A6779"/>
                </a:solidFill>
              </a:rPr>
              <a:t>UNICEF Experience in Senegal and Madagascar</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49" name="Shape 49"/>
          <p:cNvSpPr txBox="1"/>
          <p:nvPr/>
        </p:nvSpPr>
        <p:spPr>
          <a:xfrm>
            <a:off x="1410825" y="3756599"/>
            <a:ext cx="21771300" cy="819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200" b="1"/>
              <a:t>Who:</a:t>
            </a:r>
            <a:r>
              <a:rPr lang="en-US" sz="4200"/>
              <a:t> UNICEF HQ and country offices + </a:t>
            </a:r>
            <a:r>
              <a:rPr lang="en-US" sz="4200">
                <a:solidFill>
                  <a:schemeClr val="dk1"/>
                </a:solidFill>
              </a:rPr>
              <a:t>Governments of Madagascar and Senegal + Development Gateway and Development Initiatives + </a:t>
            </a:r>
            <a:r>
              <a:rPr lang="en-US" sz="4200"/>
              <a:t>two fellows based in each governments for 3 months</a:t>
            </a:r>
            <a:endParaRPr sz="4200"/>
          </a:p>
          <a:p>
            <a:pPr marL="0" lvl="0" indent="0" rtl="0">
              <a:spcBef>
                <a:spcPts val="0"/>
              </a:spcBef>
              <a:spcAft>
                <a:spcPts val="0"/>
              </a:spcAft>
              <a:buNone/>
            </a:pPr>
            <a:endParaRPr sz="4200" i="1"/>
          </a:p>
          <a:p>
            <a:pPr marL="0" lvl="0" indent="0" rtl="0">
              <a:spcBef>
                <a:spcPts val="0"/>
              </a:spcBef>
              <a:spcAft>
                <a:spcPts val="0"/>
              </a:spcAft>
              <a:buNone/>
            </a:pPr>
            <a:r>
              <a:rPr lang="en-US" sz="4200" b="1"/>
              <a:t>Goals: </a:t>
            </a:r>
            <a:br>
              <a:rPr lang="en-US" sz="4200" b="1"/>
            </a:br>
            <a:endParaRPr sz="4200" b="1"/>
          </a:p>
          <a:p>
            <a:pPr marL="914400" lvl="0" indent="-495300" rtl="0">
              <a:spcBef>
                <a:spcPts val="0"/>
              </a:spcBef>
              <a:spcAft>
                <a:spcPts val="0"/>
              </a:spcAft>
              <a:buSzPts val="4200"/>
              <a:buChar char="●"/>
            </a:pPr>
            <a:r>
              <a:rPr lang="en-US" sz="4200" b="1"/>
              <a:t>reduce the burden</a:t>
            </a:r>
            <a:r>
              <a:rPr lang="en-US" sz="4200"/>
              <a:t> of data collection and reporting</a:t>
            </a:r>
            <a:endParaRPr sz="4200"/>
          </a:p>
          <a:p>
            <a:pPr marL="914400" lvl="0" indent="-495300" rtl="0">
              <a:spcBef>
                <a:spcPts val="0"/>
              </a:spcBef>
              <a:spcAft>
                <a:spcPts val="0"/>
              </a:spcAft>
              <a:buSzPts val="4200"/>
              <a:buChar char="●"/>
            </a:pPr>
            <a:r>
              <a:rPr lang="en-US" sz="4200"/>
              <a:t>increase the </a:t>
            </a:r>
            <a:r>
              <a:rPr lang="en-US" sz="4200" b="1"/>
              <a:t>timeliness</a:t>
            </a:r>
            <a:r>
              <a:rPr lang="en-US" sz="4200"/>
              <a:t> of data reporting</a:t>
            </a:r>
            <a:endParaRPr sz="4200"/>
          </a:p>
          <a:p>
            <a:pPr marL="914400" lvl="0" indent="-495300" rtl="0">
              <a:spcBef>
                <a:spcPts val="0"/>
              </a:spcBef>
              <a:spcAft>
                <a:spcPts val="0"/>
              </a:spcAft>
              <a:buSzPts val="4200"/>
              <a:buChar char="●"/>
            </a:pPr>
            <a:r>
              <a:rPr lang="en-US" sz="4200"/>
              <a:t>improve UNICEF IATI data so that it can be </a:t>
            </a:r>
            <a:r>
              <a:rPr lang="en-US" sz="4200" b="1"/>
              <a:t>useful</a:t>
            </a:r>
            <a:r>
              <a:rPr lang="en-US" sz="4200"/>
              <a:t> for country systems and planning</a:t>
            </a:r>
            <a:endParaRPr sz="4200" i="1"/>
          </a:p>
          <a:p>
            <a:pPr marL="0" marR="0" lvl="0" indent="0" algn="l" rtl="0">
              <a:lnSpc>
                <a:spcPct val="100000"/>
              </a:lnSpc>
              <a:spcBef>
                <a:spcPts val="0"/>
              </a:spcBef>
              <a:spcAft>
                <a:spcPts val="0"/>
              </a:spcAft>
              <a:buNone/>
            </a:pPr>
            <a:endParaRPr sz="4200" b="1"/>
          </a:p>
          <a:p>
            <a:pPr marL="0" marR="0" lvl="0" indent="0" algn="l" rtl="0">
              <a:lnSpc>
                <a:spcPct val="100000"/>
              </a:lnSpc>
              <a:spcBef>
                <a:spcPts val="0"/>
              </a:spcBef>
              <a:spcAft>
                <a:spcPts val="0"/>
              </a:spcAft>
              <a:buNone/>
            </a:pPr>
            <a:r>
              <a:rPr lang="en-US" sz="4200" b="1"/>
              <a:t>Progress since last Members Assembly</a:t>
            </a:r>
            <a:r>
              <a:rPr lang="en-US" sz="4200"/>
              <a:t>: Sharing what we’ve learned: summary report with Q&amp;A, full report, country-specific reports, training guides, blogs. See them at </a:t>
            </a:r>
            <a:r>
              <a:rPr lang="en-US" sz="4200" u="sng">
                <a:solidFill>
                  <a:schemeClr val="hlink"/>
                </a:solidFill>
                <a:hlinkClick r:id="rId3"/>
              </a:rPr>
              <a:t>developmentgateway.org/iatiaims </a:t>
            </a:r>
            <a:endParaRPr sz="4200" b="1"/>
          </a:p>
        </p:txBody>
      </p:sp>
      <p:pic>
        <p:nvPicPr>
          <p:cNvPr id="50" name="Shape 50"/>
          <p:cNvPicPr preferRelativeResize="0"/>
          <p:nvPr/>
        </p:nvPicPr>
        <p:blipFill rotWithShape="1">
          <a:blip r:embed="rId4">
            <a:alphaModFix amt="79000"/>
          </a:blip>
          <a:srcRect/>
          <a:stretch/>
        </p:blipFill>
        <p:spPr>
          <a:xfrm>
            <a:off x="10595421" y="14333376"/>
            <a:ext cx="6653000" cy="43410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None/>
            </a:pPr>
            <a:fld id="{00000000-1234-1234-1234-123412341234}" type="slidenum">
              <a:rPr lang="en-US"/>
              <a:t>5</a:t>
            </a:fld>
            <a:endParaRPr sz="2400">
              <a:solidFill>
                <a:srgbClr val="000000"/>
              </a:solidFill>
              <a:latin typeface="Helvetica Neue Light"/>
              <a:ea typeface="Helvetica Neue Light"/>
              <a:cs typeface="Helvetica Neue Light"/>
              <a:sym typeface="Helvetica Neue Light"/>
            </a:endParaRPr>
          </a:p>
        </p:txBody>
      </p:sp>
      <p:sp>
        <p:nvSpPr>
          <p:cNvPr id="56" name="Shape 56"/>
          <p:cNvSpPr txBox="1"/>
          <p:nvPr/>
        </p:nvSpPr>
        <p:spPr>
          <a:xfrm>
            <a:off x="3400275" y="807150"/>
            <a:ext cx="186513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What did we learn about IATI data?</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57" name="Shape 57"/>
          <p:cNvSpPr txBox="1"/>
          <p:nvPr/>
        </p:nvSpPr>
        <p:spPr>
          <a:xfrm>
            <a:off x="1410825" y="3021013"/>
            <a:ext cx="21771300" cy="8775900"/>
          </a:xfrm>
          <a:prstGeom prst="rect">
            <a:avLst/>
          </a:prstGeom>
          <a:noFill/>
          <a:ln>
            <a:noFill/>
          </a:ln>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US" sz="4400" b="1">
                <a:solidFill>
                  <a:srgbClr val="1A6779"/>
                </a:solidFill>
                <a:uFill>
                  <a:noFill/>
                </a:uFill>
                <a:hlinkClick r:id="rId3"/>
              </a:rPr>
              <a:t>1. </a:t>
            </a:r>
            <a:r>
              <a:rPr lang="en-US" sz="4400" b="1">
                <a:solidFill>
                  <a:srgbClr val="1A6779"/>
                </a:solidFill>
              </a:rPr>
              <a:t>IATI data: Useful and complementary, but quality can be improved</a:t>
            </a:r>
            <a:endParaRPr sz="4400" b="1">
              <a:solidFill>
                <a:srgbClr val="1A6779"/>
              </a:solidFill>
            </a:endParaRPr>
          </a:p>
          <a:p>
            <a:pPr marL="0" lvl="0" indent="0" rtl="0">
              <a:lnSpc>
                <a:spcPct val="200000"/>
              </a:lnSpc>
              <a:spcBef>
                <a:spcPts val="0"/>
              </a:spcBef>
              <a:spcAft>
                <a:spcPts val="0"/>
              </a:spcAft>
              <a:buNone/>
            </a:pPr>
            <a:r>
              <a:rPr lang="en-US" sz="4400" b="1">
                <a:solidFill>
                  <a:srgbClr val="1A6779"/>
                </a:solidFill>
              </a:rPr>
              <a:t>2. Country context matters</a:t>
            </a:r>
            <a:endParaRPr sz="4400" b="1">
              <a:solidFill>
                <a:srgbClr val="1A6779"/>
              </a:solidFill>
            </a:endParaRPr>
          </a:p>
          <a:p>
            <a:pPr marL="0" lvl="0" indent="0" rtl="0">
              <a:lnSpc>
                <a:spcPct val="200000"/>
              </a:lnSpc>
              <a:spcBef>
                <a:spcPts val="0"/>
              </a:spcBef>
              <a:spcAft>
                <a:spcPts val="0"/>
              </a:spcAft>
              <a:buNone/>
            </a:pPr>
            <a:r>
              <a:rPr lang="en-US" sz="4400" b="1">
                <a:solidFill>
                  <a:srgbClr val="1A6779"/>
                </a:solidFill>
              </a:rPr>
              <a:t>3. Having an IATI-AIMS Fellow can be helpful</a:t>
            </a:r>
            <a:endParaRPr sz="4400" b="1">
              <a:solidFill>
                <a:srgbClr val="1A6779"/>
              </a:solidFill>
            </a:endParaRPr>
          </a:p>
          <a:p>
            <a:pPr marL="0" lvl="0" indent="0" rtl="0">
              <a:lnSpc>
                <a:spcPct val="200000"/>
              </a:lnSpc>
              <a:spcBef>
                <a:spcPts val="0"/>
              </a:spcBef>
              <a:spcAft>
                <a:spcPts val="0"/>
              </a:spcAft>
              <a:buNone/>
            </a:pPr>
            <a:r>
              <a:rPr lang="en-US" sz="4400" b="1">
                <a:solidFill>
                  <a:srgbClr val="1A6779"/>
                </a:solidFill>
              </a:rPr>
              <a:t>4. It takes time</a:t>
            </a:r>
            <a:endParaRPr sz="4400" b="1">
              <a:solidFill>
                <a:srgbClr val="1A6779"/>
              </a:solidFill>
            </a:endParaRPr>
          </a:p>
          <a:p>
            <a:pPr marL="0" lvl="0" indent="0" rtl="0">
              <a:lnSpc>
                <a:spcPct val="200000"/>
              </a:lnSpc>
              <a:spcBef>
                <a:spcPts val="0"/>
              </a:spcBef>
              <a:spcAft>
                <a:spcPts val="0"/>
              </a:spcAft>
              <a:buNone/>
            </a:pPr>
            <a:r>
              <a:rPr lang="en-US" sz="4400" b="1">
                <a:solidFill>
                  <a:srgbClr val="1A6779"/>
                </a:solidFill>
              </a:rPr>
              <a:t>5. Starting with the same definition</a:t>
            </a:r>
            <a:endParaRPr sz="4400" b="1">
              <a:solidFill>
                <a:srgbClr val="1A6779"/>
              </a:solidFill>
            </a:endParaRPr>
          </a:p>
          <a:p>
            <a:pPr marL="0" lvl="0" indent="0" rtl="0">
              <a:lnSpc>
                <a:spcPct val="200000"/>
              </a:lnSpc>
              <a:spcBef>
                <a:spcPts val="0"/>
              </a:spcBef>
              <a:spcAft>
                <a:spcPts val="0"/>
              </a:spcAft>
              <a:buNone/>
            </a:pPr>
            <a:r>
              <a:rPr lang="en-US" sz="4400" b="1">
                <a:solidFill>
                  <a:srgbClr val="1A6779"/>
                </a:solidFill>
              </a:rPr>
              <a:t>6. Understand AIMS reporting guidelines</a:t>
            </a:r>
            <a:endParaRPr sz="4400" b="1">
              <a:solidFill>
                <a:srgbClr val="1A6779"/>
              </a:solidFill>
            </a:endParaRPr>
          </a:p>
          <a:p>
            <a:pPr marL="0" lvl="0" indent="0" algn="r" rtl="0">
              <a:lnSpc>
                <a:spcPct val="134210"/>
              </a:lnSpc>
              <a:spcBef>
                <a:spcPts val="0"/>
              </a:spcBef>
              <a:spcAft>
                <a:spcPts val="0"/>
              </a:spcAft>
              <a:buClr>
                <a:schemeClr val="dk1"/>
              </a:buClr>
              <a:buSzPts val="1100"/>
              <a:buFont typeface="Arial"/>
              <a:buNone/>
            </a:pPr>
            <a:br>
              <a:rPr lang="en-US" sz="3800" i="1">
                <a:solidFill>
                  <a:srgbClr val="1A6779"/>
                </a:solidFill>
              </a:rPr>
            </a:br>
            <a:r>
              <a:rPr lang="en-US" sz="3800" i="1">
                <a:solidFill>
                  <a:srgbClr val="1A6779"/>
                </a:solidFill>
              </a:rPr>
              <a:t>Find the full reports at </a:t>
            </a:r>
            <a:r>
              <a:rPr lang="en-US" sz="3800" i="1" u="sng">
                <a:solidFill>
                  <a:schemeClr val="hlink"/>
                </a:solidFill>
                <a:hlinkClick r:id="rId4"/>
              </a:rPr>
              <a:t>developmentgateway.org/iatiaims </a:t>
            </a:r>
            <a:endParaRPr sz="3800" i="1">
              <a:solidFill>
                <a:srgbClr val="1A6779"/>
              </a:solidFill>
            </a:endParaRPr>
          </a:p>
          <a:p>
            <a:pPr marL="0" lvl="0" indent="0" rtl="0">
              <a:lnSpc>
                <a:spcPct val="200000"/>
              </a:lnSpc>
              <a:spcBef>
                <a:spcPts val="0"/>
              </a:spcBef>
              <a:spcAft>
                <a:spcPts val="0"/>
              </a:spcAft>
              <a:buNone/>
            </a:pPr>
            <a:endParaRPr sz="4400" b="1">
              <a:solidFill>
                <a:srgbClr val="1A6779"/>
              </a:solidFill>
            </a:endParaRPr>
          </a:p>
          <a:p>
            <a:pPr marL="0" lvl="0" indent="0" rtl="0">
              <a:lnSpc>
                <a:spcPct val="200000"/>
              </a:lnSpc>
              <a:spcBef>
                <a:spcPts val="0"/>
              </a:spcBef>
              <a:spcAft>
                <a:spcPts val="0"/>
              </a:spcAft>
              <a:buNone/>
            </a:pPr>
            <a:endParaRPr sz="4400" b="1">
              <a:solidFill>
                <a:srgbClr val="1A6779"/>
              </a:solidFill>
            </a:endParaRPr>
          </a:p>
          <a:p>
            <a:pPr marL="0" lvl="0" indent="0" rtl="0">
              <a:lnSpc>
                <a:spcPct val="200000"/>
              </a:lnSpc>
              <a:spcBef>
                <a:spcPts val="0"/>
              </a:spcBef>
              <a:spcAft>
                <a:spcPts val="0"/>
              </a:spcAft>
              <a:buNone/>
            </a:pPr>
            <a:endParaRPr sz="4400" b="1">
              <a:solidFill>
                <a:srgbClr val="1A6779"/>
              </a:solidFill>
            </a:endParaRPr>
          </a:p>
          <a:p>
            <a:pPr marL="0" marR="0" lvl="0" indent="0" algn="l" rtl="0">
              <a:lnSpc>
                <a:spcPct val="200000"/>
              </a:lnSpc>
              <a:spcBef>
                <a:spcPts val="0"/>
              </a:spcBef>
              <a:spcAft>
                <a:spcPts val="0"/>
              </a:spcAft>
              <a:buNone/>
            </a:pPr>
            <a:endParaRPr sz="4400" b="1">
              <a:solidFill>
                <a:srgbClr val="1A677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6</a:t>
            </a:fld>
            <a:endParaRPr sz="2400">
              <a:solidFill>
                <a:srgbClr val="000000"/>
              </a:solidFill>
              <a:latin typeface="Helvetica Neue Light"/>
              <a:ea typeface="Helvetica Neue Light"/>
              <a:cs typeface="Helvetica Neue Light"/>
              <a:sym typeface="Helvetica Neue Light"/>
            </a:endParaRPr>
          </a:p>
        </p:txBody>
      </p:sp>
      <p:sp>
        <p:nvSpPr>
          <p:cNvPr id="63" name="Shape 63"/>
          <p:cNvSpPr txBox="1"/>
          <p:nvPr/>
        </p:nvSpPr>
        <p:spPr>
          <a:xfrm>
            <a:off x="3400275" y="807150"/>
            <a:ext cx="186513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What did we learn about IATI data?</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64" name="Shape 64"/>
          <p:cNvSpPr txBox="1"/>
          <p:nvPr/>
        </p:nvSpPr>
        <p:spPr>
          <a:xfrm>
            <a:off x="1410825" y="3021013"/>
            <a:ext cx="21771300" cy="8775900"/>
          </a:xfrm>
          <a:prstGeom prst="rect">
            <a:avLst/>
          </a:prstGeom>
          <a:noFill/>
          <a:ln>
            <a:noFill/>
          </a:ln>
        </p:spPr>
        <p:txBody>
          <a:bodyPr spcFirstLastPara="1" wrap="square" lIns="91425" tIns="91425" rIns="91425" bIns="91425" anchor="t" anchorCtr="0">
            <a:noAutofit/>
          </a:bodyPr>
          <a:lstStyle/>
          <a:p>
            <a:pPr marL="0" lvl="0" indent="0">
              <a:lnSpc>
                <a:spcPct val="200000"/>
              </a:lnSpc>
              <a:spcBef>
                <a:spcPts val="0"/>
              </a:spcBef>
              <a:spcAft>
                <a:spcPts val="0"/>
              </a:spcAft>
              <a:buNone/>
            </a:pPr>
            <a:r>
              <a:rPr lang="en-US" sz="4400" b="1">
                <a:solidFill>
                  <a:srgbClr val="1A6779"/>
                </a:solidFill>
              </a:rPr>
              <a:t>7. Diversity in reporting levels</a:t>
            </a:r>
            <a:endParaRPr sz="4400" b="1">
              <a:solidFill>
                <a:srgbClr val="1A6779"/>
              </a:solidFill>
            </a:endParaRPr>
          </a:p>
          <a:p>
            <a:pPr marL="0" lvl="0" indent="0">
              <a:lnSpc>
                <a:spcPct val="200000"/>
              </a:lnSpc>
              <a:spcBef>
                <a:spcPts val="0"/>
              </a:spcBef>
              <a:spcAft>
                <a:spcPts val="0"/>
              </a:spcAft>
              <a:buNone/>
            </a:pPr>
            <a:r>
              <a:rPr lang="en-US" sz="4400" b="1">
                <a:solidFill>
                  <a:srgbClr val="1A6779"/>
                </a:solidFill>
              </a:rPr>
              <a:t>8. Does the data include administrative costs?</a:t>
            </a:r>
            <a:endParaRPr sz="4400" b="1">
              <a:solidFill>
                <a:srgbClr val="1A6779"/>
              </a:solidFill>
            </a:endParaRPr>
          </a:p>
          <a:p>
            <a:pPr marL="0" lvl="0" indent="0">
              <a:lnSpc>
                <a:spcPct val="200000"/>
              </a:lnSpc>
              <a:spcBef>
                <a:spcPts val="0"/>
              </a:spcBef>
              <a:spcAft>
                <a:spcPts val="0"/>
              </a:spcAft>
              <a:buNone/>
            </a:pPr>
            <a:r>
              <a:rPr lang="en-US" sz="4400" b="1">
                <a:solidFill>
                  <a:srgbClr val="1A6779"/>
                </a:solidFill>
              </a:rPr>
              <a:t>9. How transactions are reported</a:t>
            </a:r>
            <a:endParaRPr sz="4400" b="1">
              <a:solidFill>
                <a:srgbClr val="1A6779"/>
              </a:solidFill>
            </a:endParaRPr>
          </a:p>
          <a:p>
            <a:pPr marL="0" lvl="0" indent="0">
              <a:lnSpc>
                <a:spcPct val="200000"/>
              </a:lnSpc>
              <a:spcBef>
                <a:spcPts val="0"/>
              </a:spcBef>
              <a:spcAft>
                <a:spcPts val="0"/>
              </a:spcAft>
              <a:buNone/>
            </a:pPr>
            <a:r>
              <a:rPr lang="en-US" sz="4400" b="1">
                <a:solidFill>
                  <a:srgbClr val="1A6779"/>
                </a:solidFill>
              </a:rPr>
              <a:t>10. Location and funding</a:t>
            </a:r>
            <a:endParaRPr sz="4400" b="1">
              <a:solidFill>
                <a:srgbClr val="1A6779"/>
              </a:solidFill>
            </a:endParaRPr>
          </a:p>
          <a:p>
            <a:pPr marL="0" lvl="0" indent="0">
              <a:lnSpc>
                <a:spcPct val="200000"/>
              </a:lnSpc>
              <a:spcBef>
                <a:spcPts val="0"/>
              </a:spcBef>
              <a:spcAft>
                <a:spcPts val="0"/>
              </a:spcAft>
              <a:buNone/>
            </a:pPr>
            <a:r>
              <a:rPr lang="en-US" sz="4400" b="1">
                <a:solidFill>
                  <a:srgbClr val="1A6779"/>
                </a:solidFill>
              </a:rPr>
              <a:t>11. On- versus off-budget</a:t>
            </a:r>
            <a:endParaRPr sz="4400" b="1">
              <a:solidFill>
                <a:srgbClr val="1A6779"/>
              </a:solidFill>
            </a:endParaRPr>
          </a:p>
          <a:p>
            <a:pPr marL="0" lvl="0" indent="0">
              <a:lnSpc>
                <a:spcPct val="200000"/>
              </a:lnSpc>
              <a:spcBef>
                <a:spcPts val="0"/>
              </a:spcBef>
              <a:spcAft>
                <a:spcPts val="0"/>
              </a:spcAft>
              <a:buNone/>
            </a:pPr>
            <a:r>
              <a:rPr lang="en-US" sz="4400" b="1">
                <a:solidFill>
                  <a:srgbClr val="1A6779"/>
                </a:solidFill>
              </a:rPr>
              <a:t>12. Reporting timeline</a:t>
            </a:r>
            <a:endParaRPr sz="4400" b="1">
              <a:solidFill>
                <a:srgbClr val="1A6779"/>
              </a:solidFill>
            </a:endParaRPr>
          </a:p>
          <a:p>
            <a:pPr marL="0" lvl="0" indent="0" algn="r" rtl="0">
              <a:lnSpc>
                <a:spcPct val="134210"/>
              </a:lnSpc>
              <a:spcBef>
                <a:spcPts val="0"/>
              </a:spcBef>
              <a:spcAft>
                <a:spcPts val="0"/>
              </a:spcAft>
              <a:buClr>
                <a:schemeClr val="dk1"/>
              </a:buClr>
              <a:buSzPts val="1100"/>
              <a:buFont typeface="Arial"/>
              <a:buNone/>
            </a:pPr>
            <a:br>
              <a:rPr lang="en-US" sz="3800" i="1">
                <a:solidFill>
                  <a:srgbClr val="1A6779"/>
                </a:solidFill>
              </a:rPr>
            </a:br>
            <a:r>
              <a:rPr lang="en-US" sz="3800" i="1">
                <a:solidFill>
                  <a:srgbClr val="1A6779"/>
                </a:solidFill>
              </a:rPr>
              <a:t>Find the full reports at </a:t>
            </a:r>
            <a:r>
              <a:rPr lang="en-US" sz="3800" i="1" u="sng">
                <a:solidFill>
                  <a:schemeClr val="hlink"/>
                </a:solidFill>
                <a:hlinkClick r:id="rId3"/>
              </a:rPr>
              <a:t>developmentgateway.org/iatiaims </a:t>
            </a:r>
            <a:endParaRPr sz="3800" i="1">
              <a:solidFill>
                <a:srgbClr val="1A6779"/>
              </a:solidFill>
            </a:endParaRPr>
          </a:p>
          <a:p>
            <a:pPr marL="0" lvl="0" indent="0">
              <a:lnSpc>
                <a:spcPct val="200000"/>
              </a:lnSpc>
              <a:spcBef>
                <a:spcPts val="0"/>
              </a:spcBef>
              <a:spcAft>
                <a:spcPts val="0"/>
              </a:spcAft>
              <a:buNone/>
            </a:pPr>
            <a:endParaRPr sz="4400" b="1">
              <a:solidFill>
                <a:srgbClr val="1A6779"/>
              </a:solidFill>
            </a:endParaRPr>
          </a:p>
          <a:p>
            <a:pPr marL="0" lvl="0" indent="0" rtl="0">
              <a:lnSpc>
                <a:spcPct val="200000"/>
              </a:lnSpc>
              <a:spcBef>
                <a:spcPts val="0"/>
              </a:spcBef>
              <a:spcAft>
                <a:spcPts val="0"/>
              </a:spcAft>
              <a:buNone/>
            </a:pPr>
            <a:endParaRPr sz="4400" b="1">
              <a:solidFill>
                <a:srgbClr val="1A6779"/>
              </a:solidFill>
            </a:endParaRPr>
          </a:p>
          <a:p>
            <a:pPr marL="0" lvl="0" indent="0" rtl="0">
              <a:lnSpc>
                <a:spcPct val="200000"/>
              </a:lnSpc>
              <a:spcBef>
                <a:spcPts val="0"/>
              </a:spcBef>
              <a:spcAft>
                <a:spcPts val="0"/>
              </a:spcAft>
              <a:buNone/>
            </a:pPr>
            <a:endParaRPr sz="4400" b="1">
              <a:solidFill>
                <a:srgbClr val="1A6779"/>
              </a:solidFill>
            </a:endParaRPr>
          </a:p>
          <a:p>
            <a:pPr marL="0" marR="0" lvl="0" indent="0" algn="l" rtl="0">
              <a:lnSpc>
                <a:spcPct val="200000"/>
              </a:lnSpc>
              <a:spcBef>
                <a:spcPts val="0"/>
              </a:spcBef>
              <a:spcAft>
                <a:spcPts val="0"/>
              </a:spcAft>
              <a:buNone/>
            </a:pPr>
            <a:endParaRPr sz="4400" b="1">
              <a:solidFill>
                <a:srgbClr val="1A677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7</a:t>
            </a:fld>
            <a:endParaRPr sz="2400">
              <a:solidFill>
                <a:srgbClr val="000000"/>
              </a:solidFill>
              <a:latin typeface="Helvetica Neue Light"/>
              <a:ea typeface="Helvetica Neue Light"/>
              <a:cs typeface="Helvetica Neue Light"/>
              <a:sym typeface="Helvetica Neue Light"/>
            </a:endParaRPr>
          </a:p>
        </p:txBody>
      </p:sp>
      <p:sp>
        <p:nvSpPr>
          <p:cNvPr id="70" name="Shape 70"/>
          <p:cNvSpPr txBox="1"/>
          <p:nvPr/>
        </p:nvSpPr>
        <p:spPr>
          <a:xfrm>
            <a:off x="1965700" y="737400"/>
            <a:ext cx="188535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What next for government partners?</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71" name="Shape 71"/>
          <p:cNvSpPr txBox="1"/>
          <p:nvPr/>
        </p:nvSpPr>
        <p:spPr>
          <a:xfrm>
            <a:off x="1410825" y="3021013"/>
            <a:ext cx="21771300" cy="8775900"/>
          </a:xfrm>
          <a:prstGeom prst="rect">
            <a:avLst/>
          </a:prstGeom>
          <a:noFill/>
          <a:ln w="9525" cap="flat" cmpd="sng">
            <a:solidFill>
              <a:srgbClr val="22CED8"/>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sz="3800" b="1">
              <a:solidFill>
                <a:srgbClr val="1A6779"/>
              </a:solidFill>
            </a:endParaRPr>
          </a:p>
          <a:p>
            <a:pPr marL="0" lvl="0" indent="0">
              <a:spcBef>
                <a:spcPts val="0"/>
              </a:spcBef>
              <a:spcAft>
                <a:spcPts val="0"/>
              </a:spcAft>
              <a:buNone/>
            </a:pPr>
            <a:r>
              <a:rPr lang="en-US" sz="3800" b="1" u="sng">
                <a:solidFill>
                  <a:srgbClr val="1A6779"/>
                </a:solidFill>
              </a:rPr>
              <a:t>Recommendations for Governments:</a:t>
            </a:r>
            <a:endParaRPr sz="3800" b="1" u="sng">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Reaching out to development partners</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Sharing experience with other countries</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Idea for AMP/IATI Steering Committee</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Sharing of communications tools</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Formalise AMP </a:t>
            </a:r>
            <a:endParaRPr sz="3800">
              <a:solidFill>
                <a:srgbClr val="1A6779"/>
              </a:solidFill>
            </a:endParaRPr>
          </a:p>
          <a:p>
            <a:pPr marL="0" lvl="0" indent="0">
              <a:spcBef>
                <a:spcPts val="0"/>
              </a:spcBef>
              <a:spcAft>
                <a:spcPts val="0"/>
              </a:spcAft>
              <a:buNone/>
            </a:pPr>
            <a:endParaRPr sz="3800" b="1">
              <a:solidFill>
                <a:srgbClr val="1A6779"/>
              </a:solidFill>
            </a:endParaRPr>
          </a:p>
          <a:p>
            <a:pPr marL="0" lvl="0" indent="0">
              <a:spcBef>
                <a:spcPts val="0"/>
              </a:spcBef>
              <a:spcAft>
                <a:spcPts val="0"/>
              </a:spcAft>
              <a:buNone/>
            </a:pPr>
            <a:r>
              <a:rPr lang="en-US" sz="3800" b="1" u="sng">
                <a:solidFill>
                  <a:srgbClr val="1A6779"/>
                </a:solidFill>
              </a:rPr>
              <a:t>Recommendations for Government AIMS Administrators </a:t>
            </a:r>
            <a:endParaRPr sz="3800" b="1" u="sng">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Include IATI-AIMS import tool (where available)</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Identify IATI-AIMS trainers</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Strengthen your data management plan</a:t>
            </a:r>
            <a:endParaRPr sz="3800">
              <a:solidFill>
                <a:srgbClr val="1A6779"/>
              </a:solidFill>
            </a:endParaRPr>
          </a:p>
          <a:p>
            <a:pPr marL="457200" lvl="0" indent="-469900">
              <a:spcBef>
                <a:spcPts val="0"/>
              </a:spcBef>
              <a:spcAft>
                <a:spcPts val="0"/>
              </a:spcAft>
              <a:buClr>
                <a:srgbClr val="1A6779"/>
              </a:buClr>
              <a:buSzPts val="3800"/>
              <a:buChar char="●"/>
            </a:pPr>
            <a:r>
              <a:rPr lang="en-US" sz="3800">
                <a:solidFill>
                  <a:srgbClr val="1A6779"/>
                </a:solidFill>
              </a:rPr>
              <a:t>Outreach to development partners</a:t>
            </a:r>
            <a:endParaRPr sz="3800">
              <a:solidFill>
                <a:srgbClr val="1A6779"/>
              </a:solidFill>
            </a:endParaRPr>
          </a:p>
          <a:p>
            <a:pPr marL="0" lvl="0" indent="0">
              <a:spcBef>
                <a:spcPts val="0"/>
              </a:spcBef>
              <a:spcAft>
                <a:spcPts val="0"/>
              </a:spcAft>
              <a:buNone/>
            </a:pPr>
            <a:endParaRPr sz="3800" b="1">
              <a:solidFill>
                <a:srgbClr val="1A6779"/>
              </a:solidFill>
            </a:endParaRPr>
          </a:p>
          <a:p>
            <a:pPr marL="0" lvl="0" indent="0" algn="r" rtl="0">
              <a:lnSpc>
                <a:spcPct val="134210"/>
              </a:lnSpc>
              <a:spcBef>
                <a:spcPts val="0"/>
              </a:spcBef>
              <a:spcAft>
                <a:spcPts val="0"/>
              </a:spcAft>
              <a:buClr>
                <a:schemeClr val="dk1"/>
              </a:buClr>
              <a:buSzPts val="1100"/>
              <a:buFont typeface="Arial"/>
              <a:buNone/>
            </a:pPr>
            <a:r>
              <a:rPr lang="en-US" sz="3800" i="1">
                <a:solidFill>
                  <a:srgbClr val="1A6779"/>
                </a:solidFill>
              </a:rPr>
              <a:t>Find the full reports at </a:t>
            </a:r>
            <a:r>
              <a:rPr lang="en-US" sz="3800" i="1" u="sng">
                <a:solidFill>
                  <a:schemeClr val="hlink"/>
                </a:solidFill>
                <a:hlinkClick r:id="rId3"/>
              </a:rPr>
              <a:t>developmentgateway.org/iatiaims </a:t>
            </a:r>
            <a:endParaRPr sz="3800" i="1">
              <a:solidFill>
                <a:srgbClr val="1A6779"/>
              </a:solidFill>
            </a:endParaRPr>
          </a:p>
          <a:p>
            <a:pPr marL="0" lvl="0" indent="0">
              <a:spcBef>
                <a:spcPts val="0"/>
              </a:spcBef>
              <a:spcAft>
                <a:spcPts val="0"/>
              </a:spcAft>
              <a:buNone/>
            </a:pPr>
            <a:endParaRPr sz="3800" b="1">
              <a:solidFill>
                <a:srgbClr val="1A6779"/>
              </a:solidFill>
            </a:endParaRPr>
          </a:p>
          <a:p>
            <a:pPr marL="0" lvl="0" indent="0" rtl="0">
              <a:spcBef>
                <a:spcPts val="0"/>
              </a:spcBef>
              <a:spcAft>
                <a:spcPts val="0"/>
              </a:spcAft>
              <a:buNone/>
            </a:pPr>
            <a:br>
              <a:rPr lang="en-US" sz="3800" b="1">
                <a:solidFill>
                  <a:srgbClr val="1A6779"/>
                </a:solidFill>
              </a:rPr>
            </a:br>
            <a:endParaRPr sz="3800" b="1">
              <a:solidFill>
                <a:srgbClr val="1A677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8</a:t>
            </a:fld>
            <a:endParaRPr sz="2400">
              <a:solidFill>
                <a:srgbClr val="000000"/>
              </a:solidFill>
              <a:latin typeface="Helvetica Neue Light"/>
              <a:ea typeface="Helvetica Neue Light"/>
              <a:cs typeface="Helvetica Neue Light"/>
              <a:sym typeface="Helvetica Neue Light"/>
            </a:endParaRPr>
          </a:p>
        </p:txBody>
      </p:sp>
      <p:sp>
        <p:nvSpPr>
          <p:cNvPr id="77" name="Shape 77"/>
          <p:cNvSpPr txBox="1"/>
          <p:nvPr/>
        </p:nvSpPr>
        <p:spPr>
          <a:xfrm>
            <a:off x="2284400" y="830375"/>
            <a:ext cx="197439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What next for development partners?</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78" name="Shape 78"/>
          <p:cNvSpPr txBox="1"/>
          <p:nvPr/>
        </p:nvSpPr>
        <p:spPr>
          <a:xfrm>
            <a:off x="1317825" y="2486350"/>
            <a:ext cx="22035600" cy="1006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800" b="1" u="sng">
                <a:solidFill>
                  <a:srgbClr val="1A6779"/>
                </a:solidFill>
              </a:rPr>
              <a:t>Recommendations for UNICEF Headquarters:</a:t>
            </a:r>
            <a:endParaRPr sz="3800" b="1" u="sng">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Continue publishing to IATI</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Roll out pilot on IATI import to other countries</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Create a guide of UNICEF IATI data structure and terminology</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Share learning with other UN agencies</a:t>
            </a:r>
            <a:endParaRPr sz="3800">
              <a:solidFill>
                <a:srgbClr val="1A6779"/>
              </a:solidFill>
            </a:endParaRPr>
          </a:p>
          <a:p>
            <a:pPr marL="457200" lvl="0" indent="-469900">
              <a:spcBef>
                <a:spcPts val="0"/>
              </a:spcBef>
              <a:spcAft>
                <a:spcPts val="0"/>
              </a:spcAft>
              <a:buClr>
                <a:srgbClr val="1A6779"/>
              </a:buClr>
              <a:buSzPts val="3800"/>
              <a:buChar char="●"/>
            </a:pPr>
            <a:r>
              <a:rPr lang="en-US" sz="3800">
                <a:solidFill>
                  <a:srgbClr val="1A6779"/>
                </a:solidFill>
              </a:rPr>
              <a:t>Report implementing organisations to IATI</a:t>
            </a:r>
            <a:endParaRPr sz="3800">
              <a:solidFill>
                <a:srgbClr val="1A6779"/>
              </a:solidFill>
            </a:endParaRPr>
          </a:p>
          <a:p>
            <a:pPr marL="0" lvl="0" indent="0" rtl="0">
              <a:spcBef>
                <a:spcPts val="0"/>
              </a:spcBef>
              <a:spcAft>
                <a:spcPts val="0"/>
              </a:spcAft>
              <a:buNone/>
            </a:pPr>
            <a:endParaRPr sz="3800" b="1" u="sng">
              <a:solidFill>
                <a:srgbClr val="1A6779"/>
              </a:solidFill>
            </a:endParaRPr>
          </a:p>
          <a:p>
            <a:pPr marL="0" lvl="0" indent="0">
              <a:spcBef>
                <a:spcPts val="0"/>
              </a:spcBef>
              <a:spcAft>
                <a:spcPts val="0"/>
              </a:spcAft>
              <a:buNone/>
            </a:pPr>
            <a:r>
              <a:rPr lang="en-US" sz="3800" b="1" u="sng">
                <a:solidFill>
                  <a:srgbClr val="1A6779"/>
                </a:solidFill>
              </a:rPr>
              <a:t>Recommendations for UNICEF Senegal and Madagascar :</a:t>
            </a:r>
            <a:endParaRPr sz="3800" b="1" u="sng">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Improve project descriptions; add locations</a:t>
            </a:r>
            <a:endParaRPr sz="3800">
              <a:solidFill>
                <a:srgbClr val="1A6779"/>
              </a:solidFill>
            </a:endParaRPr>
          </a:p>
          <a:p>
            <a:pPr marL="457200" lvl="0" indent="-469900">
              <a:spcBef>
                <a:spcPts val="0"/>
              </a:spcBef>
              <a:spcAft>
                <a:spcPts val="0"/>
              </a:spcAft>
              <a:buClr>
                <a:srgbClr val="1A6779"/>
              </a:buClr>
              <a:buSzPts val="3800"/>
              <a:buChar char="●"/>
            </a:pPr>
            <a:r>
              <a:rPr lang="en-US" sz="3800">
                <a:solidFill>
                  <a:srgbClr val="1A6779"/>
                </a:solidFill>
              </a:rPr>
              <a:t>Continue validation and reporting of IATI data and feedback to UNICEF HQ</a:t>
            </a:r>
            <a:endParaRPr sz="3800">
              <a:solidFill>
                <a:srgbClr val="1A6779"/>
              </a:solidFill>
            </a:endParaRPr>
          </a:p>
          <a:p>
            <a:pPr marL="0" lvl="0" indent="0" rtl="0">
              <a:spcBef>
                <a:spcPts val="0"/>
              </a:spcBef>
              <a:spcAft>
                <a:spcPts val="0"/>
              </a:spcAft>
              <a:buNone/>
            </a:pPr>
            <a:endParaRPr sz="3800" b="1" u="sng">
              <a:solidFill>
                <a:srgbClr val="1A6779"/>
              </a:solidFill>
            </a:endParaRPr>
          </a:p>
          <a:p>
            <a:pPr marL="0" lvl="0" indent="0">
              <a:spcBef>
                <a:spcPts val="0"/>
              </a:spcBef>
              <a:spcAft>
                <a:spcPts val="0"/>
              </a:spcAft>
              <a:buNone/>
            </a:pPr>
            <a:r>
              <a:rPr lang="en-US" sz="3800" b="1" u="sng">
                <a:solidFill>
                  <a:srgbClr val="1A6779"/>
                </a:solidFill>
              </a:rPr>
              <a:t>Recommendations for organizations interested in using IATI in country AIMS:</a:t>
            </a:r>
            <a:endParaRPr sz="3800" b="1" u="sng">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Check your data</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Provide a guide for your organisation’s IATI data: any differences in terminology</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Determine who will lead outreach (whether IATI-AIMS fellow or somebody else)</a:t>
            </a:r>
            <a:endParaRPr sz="3800">
              <a:solidFill>
                <a:srgbClr val="1A6779"/>
              </a:solidFill>
            </a:endParaRPr>
          </a:p>
          <a:p>
            <a:pPr marL="457200" lvl="0" indent="-469900" rtl="0">
              <a:spcBef>
                <a:spcPts val="0"/>
              </a:spcBef>
              <a:spcAft>
                <a:spcPts val="0"/>
              </a:spcAft>
              <a:buClr>
                <a:srgbClr val="1A6779"/>
              </a:buClr>
              <a:buSzPts val="3800"/>
              <a:buChar char="●"/>
            </a:pPr>
            <a:r>
              <a:rPr lang="en-US" sz="3800">
                <a:solidFill>
                  <a:srgbClr val="1A6779"/>
                </a:solidFill>
              </a:rPr>
              <a:t>Decide on outreach to country offices</a:t>
            </a:r>
            <a:endParaRPr sz="3800">
              <a:solidFill>
                <a:srgbClr val="1A6779"/>
              </a:solidFill>
            </a:endParaRPr>
          </a:p>
          <a:p>
            <a:pPr marL="0" lvl="0" indent="0" algn="r" rtl="0">
              <a:lnSpc>
                <a:spcPct val="134210"/>
              </a:lnSpc>
              <a:spcBef>
                <a:spcPts val="0"/>
              </a:spcBef>
              <a:spcAft>
                <a:spcPts val="0"/>
              </a:spcAft>
              <a:buNone/>
            </a:pPr>
            <a:r>
              <a:rPr lang="en-US" sz="3800" i="1">
                <a:solidFill>
                  <a:srgbClr val="1A6779"/>
                </a:solidFill>
              </a:rPr>
              <a:t>Find the full reports at </a:t>
            </a:r>
            <a:r>
              <a:rPr lang="en-US" sz="3800" i="1" u="sng">
                <a:solidFill>
                  <a:schemeClr val="hlink"/>
                </a:solidFill>
                <a:hlinkClick r:id="rId3"/>
              </a:rPr>
              <a:t>developmentgateway.org/iatiaims </a:t>
            </a:r>
            <a:endParaRPr sz="3800" i="1">
              <a:solidFill>
                <a:srgbClr val="1A6779"/>
              </a:solidFill>
            </a:endParaRPr>
          </a:p>
          <a:p>
            <a:pPr marL="0" lvl="0" indent="0">
              <a:spcBef>
                <a:spcPts val="0"/>
              </a:spcBef>
              <a:spcAft>
                <a:spcPts val="0"/>
              </a:spcAft>
              <a:buNone/>
            </a:pPr>
            <a:endParaRPr sz="3800">
              <a:solidFill>
                <a:srgbClr val="1A6779"/>
              </a:solidFill>
            </a:endParaRPr>
          </a:p>
          <a:p>
            <a:pPr marL="0" lvl="0" indent="0">
              <a:spcBef>
                <a:spcPts val="0"/>
              </a:spcBef>
              <a:spcAft>
                <a:spcPts val="0"/>
              </a:spcAft>
              <a:buNone/>
            </a:pPr>
            <a:endParaRPr sz="3800" b="1">
              <a:solidFill>
                <a:srgbClr val="1A6779"/>
              </a:solidFill>
            </a:endParaRPr>
          </a:p>
          <a:p>
            <a:pPr marL="0" lvl="0" indent="0">
              <a:spcBef>
                <a:spcPts val="0"/>
              </a:spcBef>
              <a:spcAft>
                <a:spcPts val="0"/>
              </a:spcAft>
              <a:buNone/>
            </a:pPr>
            <a:endParaRPr sz="3800" b="1">
              <a:solidFill>
                <a:srgbClr val="1A6779"/>
              </a:solidFill>
            </a:endParaRPr>
          </a:p>
          <a:p>
            <a:pPr marL="0" lvl="0" indent="0">
              <a:spcBef>
                <a:spcPts val="0"/>
              </a:spcBef>
              <a:spcAft>
                <a:spcPts val="0"/>
              </a:spcAft>
              <a:buClr>
                <a:schemeClr val="dk1"/>
              </a:buClr>
              <a:buSzPts val="1100"/>
              <a:buFont typeface="Arial"/>
              <a:buNone/>
            </a:pPr>
            <a:endParaRPr sz="3800" b="1">
              <a:solidFill>
                <a:srgbClr val="1A6779"/>
              </a:solidFill>
            </a:endParaRPr>
          </a:p>
          <a:p>
            <a:pPr marL="0" lvl="0" indent="0" rtl="0">
              <a:spcBef>
                <a:spcPts val="0"/>
              </a:spcBef>
              <a:spcAft>
                <a:spcPts val="0"/>
              </a:spcAft>
              <a:buNone/>
            </a:pPr>
            <a:r>
              <a:rPr lang="en-US" sz="3800" b="1">
                <a:solidFill>
                  <a:srgbClr val="1A6779"/>
                </a:solidFill>
              </a:rPr>
              <a:t> Refer to questions and answers that government partnermight ask. </a:t>
            </a:r>
            <a:br>
              <a:rPr lang="en-US" sz="3800" b="1">
                <a:solidFill>
                  <a:srgbClr val="1A6779"/>
                </a:solidFill>
              </a:rPr>
            </a:br>
            <a:br>
              <a:rPr lang="en-US" sz="3800" b="1">
                <a:solidFill>
                  <a:srgbClr val="1A6779"/>
                </a:solidFill>
              </a:rPr>
            </a:br>
            <a:r>
              <a:rPr lang="en-US" sz="3800" b="1">
                <a:solidFill>
                  <a:srgbClr val="1A6779"/>
                </a:solidFill>
              </a:rPr>
              <a:t>Recommendations	to	IATI	Members'	assembly	and	TAG 18</a:t>
            </a:r>
            <a:br>
              <a:rPr lang="en-US" sz="3800" b="1">
                <a:solidFill>
                  <a:srgbClr val="1A6779"/>
                </a:solidFill>
              </a:rPr>
            </a:br>
            <a:r>
              <a:rPr lang="en-US" sz="3800" b="1">
                <a:solidFill>
                  <a:srgbClr val="1A6779"/>
                </a:solidFill>
              </a:rPr>
              <a:t>Recommendations	and	Next	Steps	for	the	IATI-AIMS	Import	Tool</a:t>
            </a:r>
            <a:endParaRPr sz="3800" b="1">
              <a:solidFill>
                <a:srgbClr val="1A6779"/>
              </a:solidFill>
            </a:endParaRPr>
          </a:p>
          <a:p>
            <a:pPr marL="0" lvl="0" indent="0" rtl="0">
              <a:spcBef>
                <a:spcPts val="0"/>
              </a:spcBef>
              <a:spcAft>
                <a:spcPts val="0"/>
              </a:spcAft>
              <a:buNone/>
            </a:pPr>
            <a:endParaRPr sz="3800" b="1">
              <a:solidFill>
                <a:srgbClr val="1A6779"/>
              </a:solidFill>
            </a:endParaRPr>
          </a:p>
          <a:p>
            <a:pPr marL="0" marR="0" lvl="0" indent="0" algn="l" rtl="0">
              <a:lnSpc>
                <a:spcPct val="134210"/>
              </a:lnSpc>
              <a:spcBef>
                <a:spcPts val="0"/>
              </a:spcBef>
              <a:spcAft>
                <a:spcPts val="0"/>
              </a:spcAft>
              <a:buNone/>
            </a:pPr>
            <a:endParaRPr sz="3800" b="1">
              <a:solidFill>
                <a:srgbClr val="1A677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lvl="0" indent="0" rtl="0">
              <a:spcBef>
                <a:spcPts val="0"/>
              </a:spcBef>
              <a:spcAft>
                <a:spcPts val="0"/>
              </a:spcAft>
              <a:buClr>
                <a:srgbClr val="1A6779"/>
              </a:buClr>
              <a:buSzPts val="500"/>
              <a:buFont typeface="Arial"/>
              <a:buNone/>
            </a:pPr>
            <a:fld id="{00000000-1234-1234-1234-123412341234}" type="slidenum">
              <a:rPr lang="en-US"/>
              <a:t>9</a:t>
            </a:fld>
            <a:endParaRPr sz="2400">
              <a:solidFill>
                <a:srgbClr val="000000"/>
              </a:solidFill>
              <a:latin typeface="Helvetica Neue Light"/>
              <a:ea typeface="Helvetica Neue Light"/>
              <a:cs typeface="Helvetica Neue Light"/>
              <a:sym typeface="Helvetica Neue Light"/>
            </a:endParaRPr>
          </a:p>
        </p:txBody>
      </p:sp>
      <p:sp>
        <p:nvSpPr>
          <p:cNvPr id="84" name="Shape 84"/>
          <p:cNvSpPr txBox="1"/>
          <p:nvPr/>
        </p:nvSpPr>
        <p:spPr>
          <a:xfrm>
            <a:off x="1410825" y="737400"/>
            <a:ext cx="22477500" cy="1485300"/>
          </a:xfrm>
          <a:prstGeom prst="rect">
            <a:avLst/>
          </a:prstGeom>
          <a:noFill/>
          <a:ln>
            <a:noFill/>
          </a:ln>
        </p:spPr>
        <p:txBody>
          <a:bodyPr spcFirstLastPara="1" wrap="square" lIns="50800" tIns="50800" rIns="50800" bIns="50800" anchor="t" anchorCtr="0">
            <a:noAutofit/>
          </a:bodyPr>
          <a:lstStyle/>
          <a:p>
            <a:pPr marL="0" lvl="0" indent="0" rtl="0">
              <a:lnSpc>
                <a:spcPct val="143750"/>
              </a:lnSpc>
              <a:spcBef>
                <a:spcPts val="0"/>
              </a:spcBef>
              <a:spcAft>
                <a:spcPts val="0"/>
              </a:spcAft>
              <a:buClr>
                <a:srgbClr val="1A6779"/>
              </a:buClr>
              <a:buSzPts val="2000"/>
              <a:buFont typeface="Arial"/>
              <a:buNone/>
            </a:pPr>
            <a:r>
              <a:rPr lang="en-US" sz="8000" b="1">
                <a:solidFill>
                  <a:srgbClr val="1A6779"/>
                </a:solidFill>
              </a:rPr>
              <a:t>What next for IATI standard and AIMS import?</a:t>
            </a:r>
            <a:endParaRPr sz="8000" b="1">
              <a:solidFill>
                <a:srgbClr val="1A6779"/>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85" name="Shape 85"/>
          <p:cNvSpPr txBox="1"/>
          <p:nvPr/>
        </p:nvSpPr>
        <p:spPr>
          <a:xfrm>
            <a:off x="1527075" y="2470051"/>
            <a:ext cx="21771300" cy="9827700"/>
          </a:xfrm>
          <a:prstGeom prst="rect">
            <a:avLst/>
          </a:prstGeom>
          <a:noFill/>
          <a:ln>
            <a:noFill/>
          </a:ln>
        </p:spPr>
        <p:txBody>
          <a:bodyPr spcFirstLastPara="1" wrap="square" lIns="91425" tIns="91425" rIns="91425" bIns="91425" anchor="t" anchorCtr="0">
            <a:noAutofit/>
          </a:bodyPr>
          <a:lstStyle/>
          <a:p>
            <a:pPr marL="0" marR="0" lvl="0" indent="0" algn="l" rtl="0">
              <a:lnSpc>
                <a:spcPct val="134210"/>
              </a:lnSpc>
              <a:spcBef>
                <a:spcPts val="0"/>
              </a:spcBef>
              <a:spcAft>
                <a:spcPts val="0"/>
              </a:spcAft>
              <a:buNone/>
            </a:pPr>
            <a:r>
              <a:rPr lang="en-US" sz="3800" b="1" u="sng">
                <a:solidFill>
                  <a:srgbClr val="1A6779"/>
                </a:solidFill>
              </a:rPr>
              <a:t>Recommendations for IATI Members Assembly and TAG</a:t>
            </a:r>
            <a:endParaRPr sz="3800" b="1" u="sng">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Make it easier to locate and understand field terminology</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Add funding percentage to locations and/or sub-national locations to transactions</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IATI documentation in French</a:t>
            </a:r>
            <a:endParaRPr sz="3800">
              <a:solidFill>
                <a:srgbClr val="1A6779"/>
              </a:solidFill>
            </a:endParaRPr>
          </a:p>
          <a:p>
            <a:pPr marL="0" marR="0" lvl="0" indent="0" algn="l" rtl="0">
              <a:lnSpc>
                <a:spcPct val="134210"/>
              </a:lnSpc>
              <a:spcBef>
                <a:spcPts val="0"/>
              </a:spcBef>
              <a:spcAft>
                <a:spcPts val="0"/>
              </a:spcAft>
              <a:buNone/>
            </a:pPr>
            <a:endParaRPr sz="3800" b="1" u="sng">
              <a:solidFill>
                <a:srgbClr val="1A6779"/>
              </a:solidFill>
            </a:endParaRPr>
          </a:p>
          <a:p>
            <a:pPr marL="0" marR="0" lvl="0" indent="0" algn="l" rtl="0">
              <a:lnSpc>
                <a:spcPct val="134210"/>
              </a:lnSpc>
              <a:spcBef>
                <a:spcPts val="0"/>
              </a:spcBef>
              <a:spcAft>
                <a:spcPts val="0"/>
              </a:spcAft>
              <a:buNone/>
            </a:pPr>
            <a:r>
              <a:rPr lang="en-US" sz="3800" b="1" u="sng">
                <a:solidFill>
                  <a:srgbClr val="1A6779"/>
                </a:solidFill>
              </a:rPr>
              <a:t>Recommendations for IATI-AIMS import tool:</a:t>
            </a:r>
            <a:endParaRPr sz="3800" b="1" u="sng">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Add results data</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Automatically synch IATI data</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Add budget and planned disbursement</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Preview IATI data during import</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Add ‘tool tips’ with definitions</a:t>
            </a:r>
            <a:endParaRPr sz="3800">
              <a:solidFill>
                <a:srgbClr val="1A6779"/>
              </a:solidFill>
            </a:endParaRPr>
          </a:p>
          <a:p>
            <a:pPr marL="0" marR="0" lvl="0" indent="0" algn="r" rtl="0">
              <a:lnSpc>
                <a:spcPct val="134210"/>
              </a:lnSpc>
              <a:spcBef>
                <a:spcPts val="0"/>
              </a:spcBef>
              <a:spcAft>
                <a:spcPts val="0"/>
              </a:spcAft>
              <a:buNone/>
            </a:pPr>
            <a:r>
              <a:rPr lang="en-US" sz="3800" i="1">
                <a:solidFill>
                  <a:srgbClr val="1A6779"/>
                </a:solidFill>
              </a:rPr>
              <a:t>Find the full reports at </a:t>
            </a:r>
            <a:r>
              <a:rPr lang="en-US" sz="3800" i="1" u="sng">
                <a:solidFill>
                  <a:schemeClr val="hlink"/>
                </a:solidFill>
                <a:hlinkClick r:id="rId3"/>
              </a:rPr>
              <a:t>developmentgateway.org/iatiaims </a:t>
            </a:r>
            <a:endParaRPr sz="3800" i="1">
              <a:solidFill>
                <a:srgbClr val="1A6779"/>
              </a:solidFill>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Custom</PresentationFormat>
  <Paragraphs>229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Helvetica Neue</vt:lpstr>
      <vt:lpstr>Helvetica Neue Light</vt:lpstr>
      <vt:lpstr>Arial</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Cillian Domhnall OCATHAIL</dc:creator>
  <cp:lastModifiedBy>Rohini Simbodyal</cp:lastModifiedBy>
  <cp:revision>3</cp:revision>
  <dcterms:modified xsi:type="dcterms:W3CDTF">2018-07-18T11:13:32Z</dcterms:modified>
</cp:coreProperties>
</file>