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5"/>
  </p:sldMasterIdLst>
  <p:notesMasterIdLst>
    <p:notesMasterId r:id="rId13"/>
  </p:notesMasterIdLst>
  <p:handoutMasterIdLst>
    <p:handoutMasterId r:id="rId14"/>
  </p:handoutMasterIdLst>
  <p:sldIdLst>
    <p:sldId id="409" r:id="rId6"/>
    <p:sldId id="410" r:id="rId7"/>
    <p:sldId id="418" r:id="rId8"/>
    <p:sldId id="419" r:id="rId9"/>
    <p:sldId id="421" r:id="rId10"/>
    <p:sldId id="420" r:id="rId11"/>
    <p:sldId id="417" r:id="rId12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10C07B1A-C1C1-4EFA-AEBC-C0FB30268F46}">
          <p14:sldIdLst>
            <p14:sldId id="409"/>
            <p14:sldId id="410"/>
            <p14:sldId id="418"/>
            <p14:sldId id="419"/>
            <p14:sldId id="421"/>
            <p14:sldId id="420"/>
            <p14:sldId id="41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BB4D"/>
    <a:srgbClr val="3D8F95"/>
    <a:srgbClr val="1F3671"/>
    <a:srgbClr val="A24475"/>
    <a:srgbClr val="DAA600"/>
    <a:srgbClr val="46A5AC"/>
    <a:srgbClr val="8EB85C"/>
    <a:srgbClr val="95B75D"/>
    <a:srgbClr val="4D782C"/>
    <a:srgbClr val="3655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1" autoAdjust="0"/>
    <p:restoredTop sz="92114" autoAdjust="0"/>
  </p:normalViewPr>
  <p:slideViewPr>
    <p:cSldViewPr>
      <p:cViewPr>
        <p:scale>
          <a:sx n="100" d="100"/>
          <a:sy n="100" d="100"/>
        </p:scale>
        <p:origin x="-1032" y="28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90" d="100"/>
          <a:sy n="90" d="100"/>
        </p:scale>
        <p:origin x="-2826" y="77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7AD2B-D476-4424-9254-025AC9574A85}" type="datetimeFigureOut">
              <a:rPr lang="en-GB" smtClean="0"/>
              <a:pPr/>
              <a:t>02/10/2017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A52C4-74FB-4876-A596-F1869A75203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3321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5AE3D-8F76-4E62-9B4E-F13D7A9D821A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4A545-036E-470E-9FF5-CBCAC554E2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646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9B41F08-7B64-4D13-96CD-CD2847507EE1}" type="slidenum">
              <a:rPr lang="en-US" altLang="en-US" sz="1200">
                <a:solidFill>
                  <a:prstClr val="black"/>
                </a:solidFill>
              </a:rPr>
              <a:pPr/>
              <a:t>1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3274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9459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en-US" dirty="0" smtClean="0"/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F55CF3CF-F117-4A95-9E90-32FED1197B05}" type="slidenum">
              <a:rPr lang="en-US" altLang="en-US" sz="1200">
                <a:latin typeface="Arial" charset="0"/>
              </a:rPr>
              <a:pPr/>
              <a:t>2</a:t>
            </a:fld>
            <a:endParaRPr lang="en-US" alt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580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9459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en-US" dirty="0" smtClean="0"/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F55CF3CF-F117-4A95-9E90-32FED1197B05}" type="slidenum">
              <a:rPr lang="en-US" altLang="en-US" sz="1200">
                <a:latin typeface="Arial" charset="0"/>
              </a:rPr>
              <a:pPr/>
              <a:t>3</a:t>
            </a:fld>
            <a:endParaRPr lang="en-US" alt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580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9459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en-US" dirty="0" smtClean="0"/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F55CF3CF-F117-4A95-9E90-32FED1197B05}" type="slidenum">
              <a:rPr lang="en-US" altLang="en-US" sz="1200">
                <a:latin typeface="Arial" charset="0"/>
              </a:rPr>
              <a:pPr/>
              <a:t>4</a:t>
            </a:fld>
            <a:endParaRPr lang="en-US" alt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580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9459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en-US" dirty="0" smtClean="0"/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F55CF3CF-F117-4A95-9E90-32FED1197B05}" type="slidenum">
              <a:rPr lang="en-US" altLang="en-US" sz="1200">
                <a:latin typeface="Arial" charset="0"/>
              </a:rPr>
              <a:pPr/>
              <a:t>5</a:t>
            </a:fld>
            <a:endParaRPr lang="en-US" alt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580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9459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en-US" dirty="0" smtClean="0"/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F55CF3CF-F117-4A95-9E90-32FED1197B05}" type="slidenum">
              <a:rPr lang="en-US" altLang="en-US" sz="1200">
                <a:latin typeface="Arial" charset="0"/>
              </a:rPr>
              <a:pPr/>
              <a:t>6</a:t>
            </a:fld>
            <a:endParaRPr lang="en-US" alt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580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CA86DF89-57C9-4F33-B3D8-2119A3912D48}" type="slidenum">
              <a:rPr lang="en-US" altLang="en-US" sz="1200" smtClean="0">
                <a:latin typeface="Arial" charset="0"/>
              </a:rPr>
              <a:pPr/>
              <a:t>7</a:t>
            </a:fld>
            <a:endParaRPr lang="en-US" alt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20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34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358775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438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0"/>
            <a:ext cx="9144000" cy="1196752"/>
          </a:xfrm>
          <a:prstGeom prst="rect">
            <a:avLst/>
          </a:prstGeom>
          <a:solidFill>
            <a:srgbClr val="1F367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8" name="Picture 2" descr="C:\Users\f.gentile\Desktop\soledad\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1240"/>
          <a:stretch>
            <a:fillRect/>
          </a:stretch>
        </p:blipFill>
        <p:spPr bwMode="auto">
          <a:xfrm>
            <a:off x="8316416" y="6488399"/>
            <a:ext cx="590159" cy="30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37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195263" indent="-19526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190500" algn="l" rtl="0" eaLnBrk="1" fontAlgn="base" hangingPunct="1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60438" indent="-193675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9538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7986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558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130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1702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274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71800" y="5805264"/>
            <a:ext cx="613239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ct val="20000"/>
              </a:spcAft>
            </a:pPr>
            <a:r>
              <a:rPr lang="en-US" altLang="x-none" sz="1600" b="1" kern="0" dirty="0" smtClean="0">
                <a:solidFill>
                  <a:srgbClr val="1F35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Ursula </a:t>
            </a:r>
            <a:r>
              <a:rPr lang="en-US" altLang="x-none" sz="1600" b="1" kern="0" dirty="0">
                <a:solidFill>
                  <a:srgbClr val="1F35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Wieland</a:t>
            </a:r>
          </a:p>
          <a:p>
            <a:pPr algn="r">
              <a:defRPr/>
            </a:pPr>
            <a:r>
              <a:rPr lang="en-US" altLang="x-none" sz="1600" kern="0" dirty="0" smtClean="0">
                <a:solidFill>
                  <a:srgbClr val="1F35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Programming </a:t>
            </a:r>
            <a:r>
              <a:rPr lang="en-US" altLang="x-none" sz="1600" kern="0" dirty="0">
                <a:solidFill>
                  <a:srgbClr val="1F35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and Resource Analyst (OPE</a:t>
            </a:r>
            <a:r>
              <a:rPr lang="en-US" altLang="x-none" sz="1600" kern="0" dirty="0" smtClean="0">
                <a:solidFill>
                  <a:srgbClr val="1F35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altLang="x-none" sz="1600" kern="0" dirty="0">
              <a:solidFill>
                <a:srgbClr val="1F356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586893" y="4547533"/>
            <a:ext cx="8017555" cy="32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x-none" sz="2200" b="1" kern="0" dirty="0" smtClean="0">
                <a:solidFill>
                  <a:srgbClr val="1F35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IFAD’s </a:t>
            </a:r>
            <a:r>
              <a:rPr lang="en-US" altLang="x-none" sz="2200" b="1" kern="0" dirty="0">
                <a:solidFill>
                  <a:srgbClr val="1F35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Progress in the transparency </a:t>
            </a:r>
            <a:r>
              <a:rPr lang="en-US" altLang="x-none" sz="2200" b="1" kern="0" dirty="0" smtClean="0">
                <a:solidFill>
                  <a:srgbClr val="1F35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agenda: steps </a:t>
            </a:r>
            <a:r>
              <a:rPr lang="en-US" altLang="x-none" sz="2200" b="1" kern="0" dirty="0">
                <a:solidFill>
                  <a:srgbClr val="1F35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ahead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1102" y="4993431"/>
            <a:ext cx="511256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x-none" sz="1400" kern="0" dirty="0">
                <a:solidFill>
                  <a:srgbClr val="1F35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IATI Members’ Assembly</a:t>
            </a:r>
          </a:p>
          <a:p>
            <a:pPr>
              <a:lnSpc>
                <a:spcPct val="120000"/>
              </a:lnSpc>
              <a:defRPr/>
            </a:pPr>
            <a:r>
              <a:rPr lang="en-GB" sz="1400" kern="0" dirty="0" smtClean="0">
                <a:solidFill>
                  <a:srgbClr val="1F35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 – 5 October 2017</a:t>
            </a:r>
            <a:endParaRPr lang="en-GB" sz="1400" kern="0" dirty="0">
              <a:solidFill>
                <a:srgbClr val="1F356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ttangolo 2"/>
          <p:cNvSpPr/>
          <p:nvPr/>
        </p:nvSpPr>
        <p:spPr bwMode="auto">
          <a:xfrm>
            <a:off x="0" y="0"/>
            <a:ext cx="9144000" cy="3975100"/>
          </a:xfrm>
          <a:prstGeom prst="rect">
            <a:avLst/>
          </a:prstGeom>
          <a:solidFill>
            <a:srgbClr val="14246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12" name="Picture 2" descr="C:\Users\f.gentile\Desktop\soledad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1240"/>
          <a:stretch>
            <a:fillRect/>
          </a:stretch>
        </p:blipFill>
        <p:spPr bwMode="auto">
          <a:xfrm>
            <a:off x="539552" y="5949280"/>
            <a:ext cx="1368797" cy="70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586893" y="4941168"/>
            <a:ext cx="8557107" cy="36000"/>
          </a:xfrm>
          <a:prstGeom prst="rect">
            <a:avLst/>
          </a:prstGeom>
          <a:solidFill>
            <a:srgbClr val="92C76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1026" name="Picture 2" descr="C:\Users\f.gentile\Desktop\Ifad\foto Ifad\479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t="3388" r="-145" b="11738"/>
          <a:stretch/>
        </p:blipFill>
        <p:spPr bwMode="auto">
          <a:xfrm>
            <a:off x="2139305" y="1166"/>
            <a:ext cx="7020272" cy="397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070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 bwMode="auto">
          <a:xfrm>
            <a:off x="6535095" y="1642623"/>
            <a:ext cx="1980220" cy="440355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41375" y="1628800"/>
            <a:ext cx="1980220" cy="44173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678854" y="404664"/>
            <a:ext cx="7997601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9pPr>
          </a:lstStyle>
          <a:p>
            <a:r>
              <a:rPr lang="en-US" sz="2800" kern="0" dirty="0" smtClean="0"/>
              <a:t>Transparency: </a:t>
            </a:r>
            <a:r>
              <a:rPr lang="en-US" sz="2800" kern="0" dirty="0"/>
              <a:t>why and for whom?</a:t>
            </a:r>
            <a:endParaRPr lang="en-GB" altLang="en-US" sz="2800" kern="0" dirty="0"/>
          </a:p>
        </p:txBody>
      </p:sp>
      <p:sp>
        <p:nvSpPr>
          <p:cNvPr id="15" name="Slide Number Placeholder 1"/>
          <p:cNvSpPr txBox="1">
            <a:spLocks/>
          </p:cNvSpPr>
          <p:nvPr/>
        </p:nvSpPr>
        <p:spPr>
          <a:xfrm>
            <a:off x="8794899" y="6600825"/>
            <a:ext cx="358775" cy="2571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39AD60F7-F8F9-46C1-A19A-7A7BEAE16D24}" type="slidenum">
              <a:rPr lang="es-ES" altLang="en-US" sz="1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2</a:t>
            </a:fld>
            <a:endParaRPr lang="es-ES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" y="6237320"/>
            <a:ext cx="9144000" cy="72000"/>
          </a:xfrm>
          <a:prstGeom prst="rect">
            <a:avLst/>
          </a:prstGeom>
          <a:solidFill>
            <a:srgbClr val="7CBB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34" name="Rettangolo 1"/>
          <p:cNvSpPr/>
          <p:nvPr/>
        </p:nvSpPr>
        <p:spPr bwMode="auto">
          <a:xfrm>
            <a:off x="0" y="5877312"/>
            <a:ext cx="9153674" cy="360000"/>
          </a:xfrm>
          <a:prstGeom prst="rect">
            <a:avLst/>
          </a:prstGeom>
          <a:solidFill>
            <a:srgbClr val="1F367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" y="5877272"/>
            <a:ext cx="915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dirty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Transparency is a transformational force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99592" y="2082594"/>
            <a:ext cx="3384376" cy="3312368"/>
            <a:chOff x="683568" y="1484784"/>
            <a:chExt cx="3384376" cy="3312368"/>
          </a:xfrm>
        </p:grpSpPr>
        <p:grpSp>
          <p:nvGrpSpPr>
            <p:cNvPr id="4" name="Group 3"/>
            <p:cNvGrpSpPr/>
            <p:nvPr/>
          </p:nvGrpSpPr>
          <p:grpSpPr>
            <a:xfrm>
              <a:off x="1691680" y="1484784"/>
              <a:ext cx="1366589" cy="1224136"/>
              <a:chOff x="827584" y="1628800"/>
              <a:chExt cx="1366589" cy="1224136"/>
            </a:xfrm>
          </p:grpSpPr>
          <p:sp>
            <p:nvSpPr>
              <p:cNvPr id="2" name="Oval 1"/>
              <p:cNvSpPr/>
              <p:nvPr/>
            </p:nvSpPr>
            <p:spPr bwMode="auto">
              <a:xfrm>
                <a:off x="899592" y="1628800"/>
                <a:ext cx="1224136" cy="1224136"/>
              </a:xfrm>
              <a:prstGeom prst="ellipse">
                <a:avLst/>
              </a:prstGeom>
              <a:solidFill>
                <a:srgbClr val="A2447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Arial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827584" y="2086979"/>
                <a:ext cx="13665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>
                    <a:solidFill>
                      <a:schemeClr val="bg1"/>
                    </a:solidFill>
                  </a:rPr>
                  <a:t>Accountability</a:t>
                </a:r>
                <a:endParaRPr lang="en-GB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2842245" y="2533735"/>
              <a:ext cx="1225699" cy="1224136"/>
              <a:chOff x="2668414" y="2538635"/>
              <a:chExt cx="1225699" cy="1224136"/>
            </a:xfrm>
          </p:grpSpPr>
          <p:sp>
            <p:nvSpPr>
              <p:cNvPr id="37" name="Oval 36"/>
              <p:cNvSpPr/>
              <p:nvPr/>
            </p:nvSpPr>
            <p:spPr bwMode="auto">
              <a:xfrm>
                <a:off x="2668414" y="2538635"/>
                <a:ext cx="1224136" cy="1224136"/>
              </a:xfrm>
              <a:prstGeom prst="ellipse">
                <a:avLst/>
              </a:prstGeom>
              <a:solidFill>
                <a:srgbClr val="A2447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Arial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669977" y="2889093"/>
                <a:ext cx="12241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>
                    <a:solidFill>
                      <a:schemeClr val="bg1"/>
                    </a:solidFill>
                  </a:rPr>
                  <a:t>Quality of data</a:t>
                </a:r>
                <a:endParaRPr lang="en-GB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83568" y="2546767"/>
              <a:ext cx="1224136" cy="1224136"/>
              <a:chOff x="-803503" y="2270447"/>
              <a:chExt cx="1224136" cy="1224136"/>
            </a:xfrm>
          </p:grpSpPr>
          <p:sp>
            <p:nvSpPr>
              <p:cNvPr id="39" name="Oval 38"/>
              <p:cNvSpPr/>
              <p:nvPr/>
            </p:nvSpPr>
            <p:spPr bwMode="auto">
              <a:xfrm>
                <a:off x="-803503" y="2270447"/>
                <a:ext cx="1224136" cy="1224136"/>
              </a:xfrm>
              <a:prstGeom prst="ellipse">
                <a:avLst/>
              </a:prstGeom>
              <a:solidFill>
                <a:srgbClr val="A2447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Arial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-803503" y="2653300"/>
                <a:ext cx="12241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>
                    <a:solidFill>
                      <a:schemeClr val="bg1"/>
                    </a:solidFill>
                  </a:rPr>
                  <a:t>Decision making</a:t>
                </a:r>
                <a:endParaRPr lang="en-GB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1762125" y="3573016"/>
              <a:ext cx="1225699" cy="1224136"/>
              <a:chOff x="2668414" y="2538635"/>
              <a:chExt cx="1225699" cy="1224136"/>
            </a:xfrm>
          </p:grpSpPr>
          <p:sp>
            <p:nvSpPr>
              <p:cNvPr id="44" name="Oval 43"/>
              <p:cNvSpPr/>
              <p:nvPr/>
            </p:nvSpPr>
            <p:spPr bwMode="auto">
              <a:xfrm>
                <a:off x="2668414" y="2538635"/>
                <a:ext cx="1224136" cy="1224136"/>
              </a:xfrm>
              <a:prstGeom prst="ellipse">
                <a:avLst/>
              </a:prstGeom>
              <a:solidFill>
                <a:srgbClr val="A2447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Arial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669977" y="2889093"/>
                <a:ext cx="12241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>
                    <a:solidFill>
                      <a:schemeClr val="bg1"/>
                    </a:solidFill>
                  </a:rPr>
                  <a:t>Risk management</a:t>
                </a:r>
                <a:endParaRPr lang="en-GB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762125" y="2533736"/>
              <a:ext cx="1224136" cy="1224136"/>
              <a:chOff x="1762125" y="2533736"/>
              <a:chExt cx="1224136" cy="1224136"/>
            </a:xfrm>
          </p:grpSpPr>
          <p:sp>
            <p:nvSpPr>
              <p:cNvPr id="47" name="Oval 46"/>
              <p:cNvSpPr/>
              <p:nvPr/>
            </p:nvSpPr>
            <p:spPr bwMode="auto">
              <a:xfrm>
                <a:off x="1762125" y="2533736"/>
                <a:ext cx="1224136" cy="1224136"/>
              </a:xfrm>
              <a:prstGeom prst="ellipse">
                <a:avLst/>
              </a:prstGeom>
              <a:solidFill>
                <a:srgbClr val="A24475">
                  <a:alpha val="63000"/>
                </a:srgbClr>
              </a:solidFill>
              <a:ln w="28575" cap="flat" cmpd="sng" algn="ctr">
                <a:solidFill>
                  <a:srgbClr val="1F367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Arial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765251" y="2961137"/>
                <a:ext cx="120503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 smtClean="0">
                    <a:solidFill>
                      <a:schemeClr val="bg1"/>
                    </a:solidFill>
                  </a:rPr>
                  <a:t>WHY</a:t>
                </a:r>
                <a:endParaRPr lang="en-GB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4861660" y="2132856"/>
            <a:ext cx="3398390" cy="3312368"/>
            <a:chOff x="683568" y="1484784"/>
            <a:chExt cx="3398390" cy="3312368"/>
          </a:xfrm>
        </p:grpSpPr>
        <p:grpSp>
          <p:nvGrpSpPr>
            <p:cNvPr id="50" name="Group 49"/>
            <p:cNvGrpSpPr/>
            <p:nvPr/>
          </p:nvGrpSpPr>
          <p:grpSpPr>
            <a:xfrm>
              <a:off x="1763688" y="1484784"/>
              <a:ext cx="1225699" cy="1224136"/>
              <a:chOff x="899592" y="1628800"/>
              <a:chExt cx="1225699" cy="1224136"/>
            </a:xfrm>
          </p:grpSpPr>
          <p:sp>
            <p:nvSpPr>
              <p:cNvPr id="63" name="Oval 62"/>
              <p:cNvSpPr/>
              <p:nvPr/>
            </p:nvSpPr>
            <p:spPr bwMode="auto">
              <a:xfrm>
                <a:off x="899592" y="1628800"/>
                <a:ext cx="1224136" cy="1224136"/>
              </a:xfrm>
              <a:prstGeom prst="ellipse">
                <a:avLst/>
              </a:prstGeom>
              <a:solidFill>
                <a:srgbClr val="7CBB4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Arial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901155" y="2086979"/>
                <a:ext cx="12241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>
                    <a:solidFill>
                      <a:schemeClr val="bg1"/>
                    </a:solidFill>
                  </a:rPr>
                  <a:t>Beneficiaries</a:t>
                </a:r>
                <a:endParaRPr lang="en-GB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2842245" y="2533735"/>
              <a:ext cx="1239713" cy="1224136"/>
              <a:chOff x="2668414" y="2538635"/>
              <a:chExt cx="1239713" cy="1224136"/>
            </a:xfrm>
          </p:grpSpPr>
          <p:sp>
            <p:nvSpPr>
              <p:cNvPr id="61" name="Oval 60"/>
              <p:cNvSpPr/>
              <p:nvPr/>
            </p:nvSpPr>
            <p:spPr bwMode="auto">
              <a:xfrm>
                <a:off x="2668414" y="2538635"/>
                <a:ext cx="1224136" cy="1224136"/>
              </a:xfrm>
              <a:prstGeom prst="ellipse">
                <a:avLst/>
              </a:prstGeom>
              <a:solidFill>
                <a:srgbClr val="7CBB4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Arial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683991" y="2889093"/>
                <a:ext cx="12241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>
                    <a:solidFill>
                      <a:schemeClr val="bg1"/>
                    </a:solidFill>
                  </a:rPr>
                  <a:t>Member states</a:t>
                </a:r>
                <a:endParaRPr lang="en-GB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683568" y="2546767"/>
              <a:ext cx="1224136" cy="1224136"/>
              <a:chOff x="-803503" y="2270447"/>
              <a:chExt cx="1224136" cy="1224136"/>
            </a:xfrm>
          </p:grpSpPr>
          <p:sp>
            <p:nvSpPr>
              <p:cNvPr id="59" name="Oval 58"/>
              <p:cNvSpPr/>
              <p:nvPr/>
            </p:nvSpPr>
            <p:spPr bwMode="auto">
              <a:xfrm>
                <a:off x="-803503" y="2270447"/>
                <a:ext cx="1224136" cy="1224136"/>
              </a:xfrm>
              <a:prstGeom prst="ellipse">
                <a:avLst/>
              </a:prstGeom>
              <a:solidFill>
                <a:srgbClr val="7CBB4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Arial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-803503" y="2715595"/>
                <a:ext cx="12241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>
                    <a:solidFill>
                      <a:schemeClr val="bg1"/>
                    </a:solidFill>
                  </a:rPr>
                  <a:t>Partners</a:t>
                </a:r>
                <a:endParaRPr lang="en-GB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1762125" y="3573016"/>
              <a:ext cx="1234334" cy="1224136"/>
              <a:chOff x="2668414" y="2538635"/>
              <a:chExt cx="1234334" cy="1224136"/>
            </a:xfrm>
          </p:grpSpPr>
          <p:sp>
            <p:nvSpPr>
              <p:cNvPr id="57" name="Oval 56"/>
              <p:cNvSpPr/>
              <p:nvPr/>
            </p:nvSpPr>
            <p:spPr bwMode="auto">
              <a:xfrm>
                <a:off x="2668414" y="2538635"/>
                <a:ext cx="1224136" cy="1224136"/>
              </a:xfrm>
              <a:prstGeom prst="ellipse">
                <a:avLst/>
              </a:prstGeom>
              <a:solidFill>
                <a:srgbClr val="7CBB4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Arial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678612" y="2996814"/>
                <a:ext cx="12241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>
                    <a:solidFill>
                      <a:schemeClr val="bg1"/>
                    </a:solidFill>
                  </a:rPr>
                  <a:t>IFAD</a:t>
                </a:r>
                <a:endParaRPr lang="en-GB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1752228" y="2533736"/>
              <a:ext cx="1234033" cy="1224136"/>
              <a:chOff x="1752228" y="2533736"/>
              <a:chExt cx="1234033" cy="1224136"/>
            </a:xfrm>
          </p:grpSpPr>
          <p:sp>
            <p:nvSpPr>
              <p:cNvPr id="55" name="Oval 54"/>
              <p:cNvSpPr/>
              <p:nvPr/>
            </p:nvSpPr>
            <p:spPr bwMode="auto">
              <a:xfrm>
                <a:off x="1762125" y="2533736"/>
                <a:ext cx="1224136" cy="1224136"/>
              </a:xfrm>
              <a:prstGeom prst="ellipse">
                <a:avLst/>
              </a:prstGeom>
              <a:solidFill>
                <a:srgbClr val="7CBB4D">
                  <a:alpha val="63000"/>
                </a:srgbClr>
              </a:solidFill>
              <a:ln w="28575" cap="flat" cmpd="sng" algn="ctr">
                <a:solidFill>
                  <a:srgbClr val="1F367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Arial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752228" y="2835669"/>
                <a:ext cx="1224136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 smtClean="0">
                    <a:solidFill>
                      <a:schemeClr val="bg1"/>
                    </a:solidFill>
                  </a:rPr>
                  <a:t>FOR WHOM</a:t>
                </a:r>
                <a:endParaRPr lang="en-GB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65" name="Rectangle 64"/>
          <p:cNvSpPr/>
          <p:nvPr/>
        </p:nvSpPr>
        <p:spPr bwMode="auto">
          <a:xfrm>
            <a:off x="0" y="1628800"/>
            <a:ext cx="9144000" cy="45719"/>
          </a:xfrm>
          <a:prstGeom prst="rect">
            <a:avLst/>
          </a:prstGeom>
          <a:solidFill>
            <a:srgbClr val="A2447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2233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 bwMode="auto">
          <a:xfrm>
            <a:off x="6751119" y="1498607"/>
            <a:ext cx="1980220" cy="464870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44539" y="1484784"/>
            <a:ext cx="1980220" cy="466252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550768" y="404664"/>
            <a:ext cx="6400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9pPr>
          </a:lstStyle>
          <a:p>
            <a:r>
              <a:rPr lang="en-US" sz="2800" kern="0" dirty="0" smtClean="0"/>
              <a:t>Transparency: where?</a:t>
            </a:r>
            <a:endParaRPr lang="en-GB" altLang="en-US" sz="2800" kern="0" dirty="0"/>
          </a:p>
        </p:txBody>
      </p:sp>
      <p:sp>
        <p:nvSpPr>
          <p:cNvPr id="15" name="Slide Number Placeholder 1"/>
          <p:cNvSpPr txBox="1">
            <a:spLocks/>
          </p:cNvSpPr>
          <p:nvPr/>
        </p:nvSpPr>
        <p:spPr>
          <a:xfrm>
            <a:off x="8794899" y="6600825"/>
            <a:ext cx="358775" cy="2571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39AD60F7-F8F9-46C1-A19A-7A7BEAE16D24}" type="slidenum">
              <a:rPr lang="es-ES" altLang="en-US" sz="1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3</a:t>
            </a:fld>
            <a:endParaRPr lang="es-ES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" y="6237320"/>
            <a:ext cx="9144000" cy="72000"/>
          </a:xfrm>
          <a:prstGeom prst="rect">
            <a:avLst/>
          </a:prstGeom>
          <a:solidFill>
            <a:srgbClr val="46A5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34" name="Rettangolo 1"/>
          <p:cNvSpPr/>
          <p:nvPr/>
        </p:nvSpPr>
        <p:spPr bwMode="auto">
          <a:xfrm>
            <a:off x="0" y="6147312"/>
            <a:ext cx="9153674" cy="90000"/>
          </a:xfrm>
          <a:prstGeom prst="rect">
            <a:avLst/>
          </a:prstGeom>
          <a:solidFill>
            <a:srgbClr val="1F367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92909" y="1700808"/>
            <a:ext cx="3447231" cy="3312368"/>
            <a:chOff x="654274" y="1484784"/>
            <a:chExt cx="3447231" cy="3312368"/>
          </a:xfrm>
        </p:grpSpPr>
        <p:grpSp>
          <p:nvGrpSpPr>
            <p:cNvPr id="4" name="Group 3"/>
            <p:cNvGrpSpPr/>
            <p:nvPr/>
          </p:nvGrpSpPr>
          <p:grpSpPr>
            <a:xfrm>
              <a:off x="1746151" y="1484784"/>
              <a:ext cx="1241673" cy="1224136"/>
              <a:chOff x="882055" y="1628800"/>
              <a:chExt cx="1241673" cy="1224136"/>
            </a:xfrm>
          </p:grpSpPr>
          <p:sp>
            <p:nvSpPr>
              <p:cNvPr id="2" name="Oval 1"/>
              <p:cNvSpPr/>
              <p:nvPr/>
            </p:nvSpPr>
            <p:spPr bwMode="auto">
              <a:xfrm>
                <a:off x="899592" y="1628800"/>
                <a:ext cx="1224136" cy="1224136"/>
              </a:xfrm>
              <a:prstGeom prst="ellipse">
                <a:avLst/>
              </a:prstGeom>
              <a:solidFill>
                <a:srgbClr val="46A5A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Arial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882055" y="2086978"/>
                <a:ext cx="12241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>
                    <a:solidFill>
                      <a:schemeClr val="bg1"/>
                    </a:solidFill>
                  </a:rPr>
                  <a:t>Info to GBs</a:t>
                </a:r>
                <a:endParaRPr lang="en-GB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2842245" y="2533735"/>
              <a:ext cx="1259260" cy="1224136"/>
              <a:chOff x="2668414" y="2538635"/>
              <a:chExt cx="1259260" cy="1224136"/>
            </a:xfrm>
          </p:grpSpPr>
          <p:sp>
            <p:nvSpPr>
              <p:cNvPr id="37" name="Oval 36"/>
              <p:cNvSpPr/>
              <p:nvPr/>
            </p:nvSpPr>
            <p:spPr bwMode="auto">
              <a:xfrm>
                <a:off x="2668414" y="2538635"/>
                <a:ext cx="1224136" cy="1224136"/>
              </a:xfrm>
              <a:prstGeom prst="ellipse">
                <a:avLst/>
              </a:prstGeom>
              <a:solidFill>
                <a:srgbClr val="46A5A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Arial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703538" y="3009846"/>
                <a:ext cx="12241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>
                    <a:solidFill>
                      <a:schemeClr val="bg1"/>
                    </a:solidFill>
                  </a:rPr>
                  <a:t>Operations</a:t>
                </a:r>
                <a:endParaRPr lang="en-GB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54274" y="2546767"/>
              <a:ext cx="1253430" cy="1224136"/>
              <a:chOff x="-832797" y="2270447"/>
              <a:chExt cx="1253430" cy="1224136"/>
            </a:xfrm>
          </p:grpSpPr>
          <p:sp>
            <p:nvSpPr>
              <p:cNvPr id="39" name="Oval 38"/>
              <p:cNvSpPr/>
              <p:nvPr/>
            </p:nvSpPr>
            <p:spPr bwMode="auto">
              <a:xfrm>
                <a:off x="-803503" y="2270447"/>
                <a:ext cx="1224136" cy="1224136"/>
              </a:xfrm>
              <a:prstGeom prst="ellipse">
                <a:avLst/>
              </a:prstGeom>
              <a:solidFill>
                <a:srgbClr val="46A5A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Arial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-832797" y="2649934"/>
                <a:ext cx="12241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>
                    <a:solidFill>
                      <a:schemeClr val="bg1"/>
                    </a:solidFill>
                  </a:rPr>
                  <a:t>Financial resources</a:t>
                </a:r>
                <a:endParaRPr lang="en-GB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1762125" y="3573016"/>
              <a:ext cx="1228428" cy="1224136"/>
              <a:chOff x="2668414" y="2538635"/>
              <a:chExt cx="1228428" cy="1224136"/>
            </a:xfrm>
          </p:grpSpPr>
          <p:sp>
            <p:nvSpPr>
              <p:cNvPr id="44" name="Oval 43"/>
              <p:cNvSpPr/>
              <p:nvPr/>
            </p:nvSpPr>
            <p:spPr bwMode="auto">
              <a:xfrm>
                <a:off x="2668414" y="2538635"/>
                <a:ext cx="1224136" cy="1224136"/>
              </a:xfrm>
              <a:prstGeom prst="ellipse">
                <a:avLst/>
              </a:prstGeom>
              <a:solidFill>
                <a:srgbClr val="46A5A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Arial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672706" y="2996814"/>
                <a:ext cx="12241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>
                    <a:solidFill>
                      <a:schemeClr val="bg1"/>
                    </a:solidFill>
                  </a:rPr>
                  <a:t>HR</a:t>
                </a:r>
                <a:endParaRPr lang="en-GB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762125" y="2533736"/>
              <a:ext cx="1224136" cy="1224136"/>
              <a:chOff x="1762125" y="2533736"/>
              <a:chExt cx="1224136" cy="1224136"/>
            </a:xfrm>
          </p:grpSpPr>
          <p:sp>
            <p:nvSpPr>
              <p:cNvPr id="47" name="Oval 46"/>
              <p:cNvSpPr/>
              <p:nvPr/>
            </p:nvSpPr>
            <p:spPr bwMode="auto">
              <a:xfrm>
                <a:off x="1762125" y="2533736"/>
                <a:ext cx="1224136" cy="1224136"/>
              </a:xfrm>
              <a:prstGeom prst="ellipse">
                <a:avLst/>
              </a:prstGeom>
              <a:solidFill>
                <a:srgbClr val="46A5AC">
                  <a:alpha val="63000"/>
                </a:srgbClr>
              </a:solidFill>
              <a:ln w="28575" cap="flat" cmpd="sng" algn="ctr">
                <a:solidFill>
                  <a:srgbClr val="1F367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Arial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775967" y="2990116"/>
                <a:ext cx="120503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 smtClean="0">
                    <a:solidFill>
                      <a:schemeClr val="bg1"/>
                    </a:solidFill>
                  </a:rPr>
                  <a:t>WHERE</a:t>
                </a:r>
                <a:endParaRPr lang="en-GB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65" name="Rectangle 64"/>
          <p:cNvSpPr/>
          <p:nvPr/>
        </p:nvSpPr>
        <p:spPr bwMode="auto">
          <a:xfrm>
            <a:off x="0" y="1484784"/>
            <a:ext cx="9144000" cy="45719"/>
          </a:xfrm>
          <a:prstGeom prst="rect">
            <a:avLst/>
          </a:prstGeom>
          <a:solidFill>
            <a:srgbClr val="46A5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5028921" y="1916832"/>
            <a:ext cx="3575837" cy="619875"/>
          </a:xfrm>
          <a:prstGeom prst="rect">
            <a:avLst/>
          </a:prstGeom>
          <a:solidFill>
            <a:srgbClr val="46A5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5145802" y="2032652"/>
            <a:ext cx="3575837" cy="61987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rgbClr val="46A5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145802" y="2181006"/>
            <a:ext cx="35855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rgbClr val="1F3671"/>
                </a:solidFill>
                <a:latin typeface="Arial" charset="0"/>
                <a:ea typeface="Verdana" pitchFamily="34" charset="0"/>
                <a:cs typeface="Arial" charset="0"/>
              </a:rPr>
              <a:t>Operations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5028921" y="3017419"/>
            <a:ext cx="3575837" cy="619875"/>
          </a:xfrm>
          <a:prstGeom prst="rect">
            <a:avLst/>
          </a:prstGeom>
          <a:solidFill>
            <a:srgbClr val="46A5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5145802" y="3133239"/>
            <a:ext cx="3575837" cy="61987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rgbClr val="46A5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207591" y="3166177"/>
            <a:ext cx="33971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rgbClr val="1F3671"/>
                </a:solidFill>
                <a:latin typeface="Arial" charset="0"/>
                <a:ea typeface="Verdana" pitchFamily="34" charset="0"/>
                <a:cs typeface="Arial" charset="0"/>
              </a:rPr>
              <a:t>Management of financial resources and internal oversight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5028921" y="4097539"/>
            <a:ext cx="3575837" cy="619875"/>
          </a:xfrm>
          <a:prstGeom prst="rect">
            <a:avLst/>
          </a:prstGeom>
          <a:solidFill>
            <a:srgbClr val="46A5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5145802" y="4213359"/>
            <a:ext cx="3575837" cy="61987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rgbClr val="46A5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181498" y="4329971"/>
            <a:ext cx="35498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rgbClr val="1F3671"/>
                </a:solidFill>
                <a:latin typeface="Arial" charset="0"/>
                <a:ea typeface="Verdana" pitchFamily="34" charset="0"/>
                <a:cs typeface="Arial" charset="0"/>
              </a:rPr>
              <a:t>Management of human resources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5028921" y="5185389"/>
            <a:ext cx="3575837" cy="619875"/>
          </a:xfrm>
          <a:prstGeom prst="rect">
            <a:avLst/>
          </a:prstGeom>
          <a:solidFill>
            <a:srgbClr val="46A5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5145802" y="5301209"/>
            <a:ext cx="3575837" cy="61987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rgbClr val="46A5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181498" y="5449563"/>
            <a:ext cx="35401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rgbClr val="1F3671"/>
                </a:solidFill>
                <a:latin typeface="Arial" charset="0"/>
                <a:ea typeface="Verdana" pitchFamily="34" charset="0"/>
                <a:cs typeface="Arial" charset="0"/>
              </a:rPr>
              <a:t>Information to governing bodies </a:t>
            </a:r>
          </a:p>
        </p:txBody>
      </p:sp>
      <p:sp>
        <p:nvSpPr>
          <p:cNvPr id="88" name="Rectangle 87"/>
          <p:cNvSpPr/>
          <p:nvPr/>
        </p:nvSpPr>
        <p:spPr bwMode="auto">
          <a:xfrm>
            <a:off x="444539" y="5251106"/>
            <a:ext cx="3983445" cy="662190"/>
          </a:xfrm>
          <a:prstGeom prst="rect">
            <a:avLst/>
          </a:prstGeom>
          <a:solidFill>
            <a:srgbClr val="46A5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4538" y="5292497"/>
            <a:ext cx="3983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Considerable </a:t>
            </a:r>
            <a:r>
              <a:rPr lang="en-GB" sz="1600" dirty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more weight will be given, organization-wide, to transparency</a:t>
            </a:r>
          </a:p>
        </p:txBody>
      </p:sp>
    </p:spTree>
    <p:extLst>
      <p:ext uri="{BB962C8B-B14F-4D97-AF65-F5344CB8AC3E}">
        <p14:creationId xmlns:p14="http://schemas.microsoft.com/office/powerpoint/2010/main" val="2852697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 bwMode="auto">
          <a:xfrm>
            <a:off x="6751119" y="1498607"/>
            <a:ext cx="1980220" cy="464870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44539" y="1484784"/>
            <a:ext cx="1980220" cy="466252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505374" y="425254"/>
            <a:ext cx="6400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9pPr>
          </a:lstStyle>
          <a:p>
            <a:r>
              <a:rPr lang="en-US" sz="2800" kern="0" dirty="0" smtClean="0"/>
              <a:t>Transparency in Operations: how?</a:t>
            </a:r>
            <a:endParaRPr lang="en-GB" altLang="en-US" sz="2800" kern="0" dirty="0"/>
          </a:p>
        </p:txBody>
      </p:sp>
      <p:sp>
        <p:nvSpPr>
          <p:cNvPr id="15" name="Slide Number Placeholder 1"/>
          <p:cNvSpPr txBox="1">
            <a:spLocks/>
          </p:cNvSpPr>
          <p:nvPr/>
        </p:nvSpPr>
        <p:spPr>
          <a:xfrm>
            <a:off x="8794899" y="6600825"/>
            <a:ext cx="358775" cy="2571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39AD60F7-F8F9-46C1-A19A-7A7BEAE16D24}" type="slidenum">
              <a:rPr lang="es-ES" altLang="en-US" sz="1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4</a:t>
            </a:fld>
            <a:endParaRPr lang="es-ES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" y="6237320"/>
            <a:ext cx="9144000" cy="720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34" name="Rettangolo 1"/>
          <p:cNvSpPr/>
          <p:nvPr/>
        </p:nvSpPr>
        <p:spPr bwMode="auto">
          <a:xfrm>
            <a:off x="0" y="6147312"/>
            <a:ext cx="9153674" cy="90000"/>
          </a:xfrm>
          <a:prstGeom prst="rect">
            <a:avLst/>
          </a:prstGeom>
          <a:solidFill>
            <a:srgbClr val="1F367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4465" y="1700808"/>
            <a:ext cx="3501992" cy="3312368"/>
            <a:chOff x="635830" y="1484784"/>
            <a:chExt cx="3501992" cy="3312368"/>
          </a:xfrm>
        </p:grpSpPr>
        <p:grpSp>
          <p:nvGrpSpPr>
            <p:cNvPr id="4" name="Group 3"/>
            <p:cNvGrpSpPr/>
            <p:nvPr/>
          </p:nvGrpSpPr>
          <p:grpSpPr>
            <a:xfrm>
              <a:off x="1746151" y="1484784"/>
              <a:ext cx="1241673" cy="1224136"/>
              <a:chOff x="882055" y="1628800"/>
              <a:chExt cx="1241673" cy="1224136"/>
            </a:xfrm>
          </p:grpSpPr>
          <p:sp>
            <p:nvSpPr>
              <p:cNvPr id="2" name="Oval 1"/>
              <p:cNvSpPr/>
              <p:nvPr/>
            </p:nvSpPr>
            <p:spPr bwMode="auto">
              <a:xfrm>
                <a:off x="899592" y="1628800"/>
                <a:ext cx="1224136" cy="1224136"/>
              </a:xfrm>
              <a:prstGeom prst="ellipse">
                <a:avLst/>
              </a:prstGeom>
              <a:solidFill>
                <a:srgbClr val="DAA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Arial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882055" y="1789864"/>
                <a:ext cx="1224136" cy="815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 smtClean="0">
                    <a:solidFill>
                      <a:schemeClr val="bg1"/>
                    </a:solidFill>
                  </a:rPr>
                  <a:t>IATI</a:t>
                </a:r>
              </a:p>
              <a:p>
                <a:pPr algn="ctr"/>
                <a:r>
                  <a:rPr lang="en-GB" sz="1100" dirty="0" smtClean="0">
                    <a:solidFill>
                      <a:schemeClr val="bg1"/>
                    </a:solidFill>
                  </a:rPr>
                  <a:t>International Aid Transparency Initiative</a:t>
                </a:r>
                <a:endParaRPr lang="en-GB" sz="11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2842245" y="2533735"/>
              <a:ext cx="1295577" cy="1224136"/>
              <a:chOff x="2668414" y="2538635"/>
              <a:chExt cx="1295577" cy="1224136"/>
            </a:xfrm>
          </p:grpSpPr>
          <p:sp>
            <p:nvSpPr>
              <p:cNvPr id="37" name="Oval 36"/>
              <p:cNvSpPr/>
              <p:nvPr/>
            </p:nvSpPr>
            <p:spPr bwMode="auto">
              <a:xfrm>
                <a:off x="2668414" y="2538635"/>
                <a:ext cx="1224136" cy="1224136"/>
              </a:xfrm>
              <a:prstGeom prst="ellipse">
                <a:avLst/>
              </a:prstGeom>
              <a:solidFill>
                <a:srgbClr val="DAA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Arial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739855" y="2991231"/>
                <a:ext cx="12241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>
                    <a:solidFill>
                      <a:schemeClr val="bg1"/>
                    </a:solidFill>
                  </a:rPr>
                  <a:t>Disclosure</a:t>
                </a:r>
                <a:endParaRPr lang="en-GB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35830" y="2546767"/>
              <a:ext cx="1271874" cy="1224136"/>
              <a:chOff x="-851241" y="2270447"/>
              <a:chExt cx="1271874" cy="1224136"/>
            </a:xfrm>
          </p:grpSpPr>
          <p:sp>
            <p:nvSpPr>
              <p:cNvPr id="39" name="Oval 38"/>
              <p:cNvSpPr/>
              <p:nvPr/>
            </p:nvSpPr>
            <p:spPr bwMode="auto">
              <a:xfrm>
                <a:off x="-803503" y="2270447"/>
                <a:ext cx="1224136" cy="1224136"/>
              </a:xfrm>
              <a:prstGeom prst="ellipse">
                <a:avLst/>
              </a:prstGeom>
              <a:solidFill>
                <a:srgbClr val="DAA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Arial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-851241" y="2667970"/>
                <a:ext cx="12241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>
                    <a:solidFill>
                      <a:schemeClr val="bg1"/>
                    </a:solidFill>
                  </a:rPr>
                  <a:t>Accessible website</a:t>
                </a:r>
                <a:endParaRPr lang="en-GB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1762125" y="3573016"/>
              <a:ext cx="1228428" cy="1224136"/>
              <a:chOff x="2668414" y="2538635"/>
              <a:chExt cx="1228428" cy="1224136"/>
            </a:xfrm>
          </p:grpSpPr>
          <p:sp>
            <p:nvSpPr>
              <p:cNvPr id="44" name="Oval 43"/>
              <p:cNvSpPr/>
              <p:nvPr/>
            </p:nvSpPr>
            <p:spPr bwMode="auto">
              <a:xfrm>
                <a:off x="2668414" y="2538635"/>
                <a:ext cx="1224136" cy="1224136"/>
              </a:xfrm>
              <a:prstGeom prst="ellipse">
                <a:avLst/>
              </a:prstGeom>
              <a:solidFill>
                <a:srgbClr val="DAA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Arial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672706" y="2903559"/>
                <a:ext cx="12241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>
                    <a:solidFill>
                      <a:schemeClr val="bg1"/>
                    </a:solidFill>
                  </a:rPr>
                  <a:t>Access to operational data</a:t>
                </a:r>
                <a:endParaRPr lang="en-GB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762125" y="2533736"/>
              <a:ext cx="1224136" cy="1224136"/>
              <a:chOff x="1762125" y="2533736"/>
              <a:chExt cx="1224136" cy="1224136"/>
            </a:xfrm>
          </p:grpSpPr>
          <p:sp>
            <p:nvSpPr>
              <p:cNvPr id="47" name="Oval 46"/>
              <p:cNvSpPr/>
              <p:nvPr/>
            </p:nvSpPr>
            <p:spPr bwMode="auto">
              <a:xfrm>
                <a:off x="1762125" y="2533736"/>
                <a:ext cx="1224136" cy="1224136"/>
              </a:xfrm>
              <a:prstGeom prst="ellipse">
                <a:avLst/>
              </a:prstGeom>
              <a:solidFill>
                <a:srgbClr val="DAA600">
                  <a:alpha val="63000"/>
                </a:srgbClr>
              </a:solidFill>
              <a:ln w="28575" cap="flat" cmpd="sng" algn="ctr">
                <a:solidFill>
                  <a:srgbClr val="1F367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Arial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775967" y="2990116"/>
                <a:ext cx="120503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 smtClean="0">
                    <a:solidFill>
                      <a:schemeClr val="bg1"/>
                    </a:solidFill>
                  </a:rPr>
                  <a:t>HOW</a:t>
                </a:r>
                <a:endParaRPr lang="en-GB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65" name="Rectangle 64"/>
          <p:cNvSpPr/>
          <p:nvPr/>
        </p:nvSpPr>
        <p:spPr bwMode="auto">
          <a:xfrm>
            <a:off x="0" y="1484784"/>
            <a:ext cx="9144000" cy="4571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5028921" y="1916832"/>
            <a:ext cx="3575837" cy="61987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5145802" y="2032652"/>
            <a:ext cx="3575837" cy="388064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145802" y="2154629"/>
            <a:ext cx="3585537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SzPct val="60000"/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1F3671"/>
                </a:solidFill>
              </a:rPr>
              <a:t>IATI </a:t>
            </a:r>
            <a:r>
              <a:rPr lang="en-GB" sz="1400" dirty="0">
                <a:solidFill>
                  <a:srgbClr val="1F3671"/>
                </a:solidFill>
              </a:rPr>
              <a:t>standard</a:t>
            </a:r>
          </a:p>
          <a:p>
            <a:pPr marL="285750" indent="-285750">
              <a:lnSpc>
                <a:spcPct val="150000"/>
              </a:lnSpc>
              <a:buSzPct val="60000"/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F3671"/>
                </a:solidFill>
              </a:rPr>
              <a:t>Borrower information</a:t>
            </a:r>
          </a:p>
          <a:p>
            <a:pPr marL="285750" indent="-285750">
              <a:lnSpc>
                <a:spcPct val="150000"/>
              </a:lnSpc>
              <a:buSzPct val="60000"/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F3671"/>
                </a:solidFill>
              </a:rPr>
              <a:t>Reporting to Governing bodies</a:t>
            </a:r>
          </a:p>
          <a:p>
            <a:pPr marL="285750" indent="-285750">
              <a:lnSpc>
                <a:spcPct val="150000"/>
              </a:lnSpc>
              <a:buSzPct val="60000"/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F3671"/>
                </a:solidFill>
              </a:rPr>
              <a:t>Project </a:t>
            </a:r>
            <a:r>
              <a:rPr lang="en-GB" sz="1400" dirty="0" smtClean="0">
                <a:solidFill>
                  <a:srgbClr val="1F3671"/>
                </a:solidFill>
              </a:rPr>
              <a:t>information: </a:t>
            </a:r>
            <a:endParaRPr lang="en-GB" sz="1400" dirty="0">
              <a:solidFill>
                <a:srgbClr val="1F3671"/>
              </a:solidFill>
            </a:endParaRPr>
          </a:p>
          <a:p>
            <a:pPr marL="742950" lvl="1" indent="-285750">
              <a:lnSpc>
                <a:spcPct val="150000"/>
              </a:lnSpc>
              <a:buSzPct val="60000"/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F3671"/>
                </a:solidFill>
              </a:rPr>
              <a:t>Geographical location</a:t>
            </a:r>
          </a:p>
          <a:p>
            <a:pPr marL="742950" lvl="1" indent="-285750">
              <a:lnSpc>
                <a:spcPct val="150000"/>
              </a:lnSpc>
              <a:buSzPct val="60000"/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F3671"/>
                </a:solidFill>
              </a:rPr>
              <a:t>Project completion reports</a:t>
            </a:r>
          </a:p>
          <a:p>
            <a:pPr marL="742950" lvl="1" indent="-285750">
              <a:lnSpc>
                <a:spcPct val="150000"/>
              </a:lnSpc>
              <a:buSzPct val="60000"/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F3671"/>
                </a:solidFill>
              </a:rPr>
              <a:t>External auditor’s </a:t>
            </a:r>
            <a:r>
              <a:rPr lang="en-GB" sz="1400" dirty="0" smtClean="0">
                <a:solidFill>
                  <a:srgbClr val="1F3671"/>
                </a:solidFill>
              </a:rPr>
              <a:t>reports</a:t>
            </a:r>
            <a:endParaRPr lang="en-GB" sz="1500" dirty="0">
              <a:solidFill>
                <a:srgbClr val="1F3671"/>
              </a:solidFill>
              <a:latin typeface="Arial" charset="0"/>
              <a:ea typeface="Verdana" pitchFamily="34" charset="0"/>
              <a:cs typeface="Arial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444539" y="5251106"/>
            <a:ext cx="3983445" cy="662190"/>
          </a:xfrm>
          <a:prstGeom prst="rect">
            <a:avLst/>
          </a:prstGeom>
          <a:solidFill>
            <a:srgbClr val="DAA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4538" y="5292497"/>
            <a:ext cx="3983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Policies</a:t>
            </a:r>
            <a:r>
              <a:rPr lang="en-GB" sz="1600" dirty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, data and procedures will support the transparency agenda</a:t>
            </a:r>
          </a:p>
          <a:p>
            <a:endParaRPr lang="en-GB" sz="1600" dirty="0">
              <a:solidFill>
                <a:schemeClr val="bg1"/>
              </a:solidFill>
              <a:latin typeface="Arial" charset="0"/>
              <a:ea typeface="Verdana" pitchFamily="34" charset="0"/>
              <a:cs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45802" y="4563705"/>
            <a:ext cx="35855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60000"/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1F3671"/>
                </a:solidFill>
              </a:rPr>
              <a:t>Corporate reports on performance &amp; results of IFAD-supported operations</a:t>
            </a:r>
            <a:br>
              <a:rPr lang="en-GB" sz="1400" dirty="0" smtClean="0">
                <a:solidFill>
                  <a:srgbClr val="1F3671"/>
                </a:solidFill>
              </a:rPr>
            </a:br>
            <a:endParaRPr lang="en-GB" sz="1400" dirty="0" smtClean="0">
              <a:solidFill>
                <a:srgbClr val="1F3671"/>
              </a:solidFill>
            </a:endParaRPr>
          </a:p>
          <a:p>
            <a:pPr marL="285750" indent="-285750">
              <a:buSzPct val="60000"/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1F3671"/>
                </a:solidFill>
              </a:rPr>
              <a:t>Responses </a:t>
            </a:r>
            <a:r>
              <a:rPr lang="en-GB" sz="1400" dirty="0">
                <a:solidFill>
                  <a:srgbClr val="1F3671"/>
                </a:solidFill>
              </a:rPr>
              <a:t>to the beneficiary client </a:t>
            </a:r>
            <a:r>
              <a:rPr lang="en-GB" sz="1400" dirty="0" smtClean="0">
                <a:solidFill>
                  <a:srgbClr val="1F3671"/>
                </a:solidFill>
              </a:rPr>
              <a:t>surveys</a:t>
            </a:r>
            <a:endParaRPr lang="en-GB" sz="1500" dirty="0">
              <a:solidFill>
                <a:srgbClr val="1F3671"/>
              </a:solidFill>
              <a:latin typeface="Arial" charset="0"/>
              <a:ea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895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/>
          <p:cNvSpPr/>
          <p:nvPr/>
        </p:nvSpPr>
        <p:spPr bwMode="auto">
          <a:xfrm>
            <a:off x="5506721" y="1560049"/>
            <a:ext cx="1980220" cy="464870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466528" y="1442263"/>
            <a:ext cx="1980220" cy="466252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-9674" y="1340768"/>
            <a:ext cx="9153674" cy="438563"/>
          </a:xfrm>
          <a:prstGeom prst="rect">
            <a:avLst/>
          </a:prstGeom>
          <a:solidFill>
            <a:srgbClr val="1F367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00" name="Rettangolo 1"/>
          <p:cNvSpPr/>
          <p:nvPr/>
        </p:nvSpPr>
        <p:spPr bwMode="auto">
          <a:xfrm>
            <a:off x="0" y="6021288"/>
            <a:ext cx="9153674" cy="83503"/>
          </a:xfrm>
          <a:prstGeom prst="rect">
            <a:avLst/>
          </a:prstGeom>
          <a:solidFill>
            <a:srgbClr val="1F367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12416" y="1346418"/>
            <a:ext cx="440891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Compliance </a:t>
            </a:r>
            <a:r>
              <a:rPr lang="en-GB" sz="2000" dirty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with the IATI standards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59179" y="332656"/>
            <a:ext cx="785721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9pPr>
          </a:lstStyle>
          <a:p>
            <a:r>
              <a:rPr lang="en-US" sz="2800" kern="0" dirty="0"/>
              <a:t>Transparency in Operations</a:t>
            </a:r>
            <a:r>
              <a:rPr lang="en-US" sz="2800" kern="0" dirty="0" smtClean="0"/>
              <a:t>: IATI</a:t>
            </a:r>
            <a:endParaRPr lang="en-GB" altLang="en-US" sz="2800" kern="0" dirty="0"/>
          </a:p>
        </p:txBody>
      </p:sp>
      <p:sp>
        <p:nvSpPr>
          <p:cNvPr id="15" name="Slide Number Placeholder 1"/>
          <p:cNvSpPr txBox="1">
            <a:spLocks/>
          </p:cNvSpPr>
          <p:nvPr/>
        </p:nvSpPr>
        <p:spPr>
          <a:xfrm>
            <a:off x="8794899" y="6628209"/>
            <a:ext cx="358775" cy="2571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39AD60F7-F8F9-46C1-A19A-7A7BEAE16D24}" type="slidenum">
              <a:rPr lang="es-ES" altLang="en-US" sz="1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5</a:t>
            </a:fld>
            <a:endParaRPr lang="es-ES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-9673" y="6089402"/>
            <a:ext cx="9153673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Reliable data are at the basis of transparency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60189" y="2793702"/>
            <a:ext cx="352977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SzPct val="50000"/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Manual</a:t>
            </a:r>
            <a:endParaRPr lang="en-GB" dirty="0">
              <a:solidFill>
                <a:schemeClr val="bg1"/>
              </a:solidFill>
              <a:latin typeface="Arial" charset="0"/>
              <a:ea typeface="Verdana" pitchFamily="34" charset="0"/>
              <a:cs typeface="Arial" charset="0"/>
            </a:endParaRPr>
          </a:p>
          <a:p>
            <a:pPr marL="285750" indent="-285750">
              <a:buSzPct val="50000"/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Annually</a:t>
            </a:r>
          </a:p>
          <a:p>
            <a:pPr marL="285750" indent="-285750">
              <a:buSzPct val="50000"/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Aggregated disbursements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502108" y="1918573"/>
            <a:ext cx="3534388" cy="2331805"/>
            <a:chOff x="5718132" y="1918573"/>
            <a:chExt cx="3534388" cy="2331805"/>
          </a:xfrm>
        </p:grpSpPr>
        <p:sp>
          <p:nvSpPr>
            <p:cNvPr id="118" name="Rectangle 2"/>
            <p:cNvSpPr>
              <a:spLocks noChangeArrowheads="1"/>
            </p:cNvSpPr>
            <p:nvPr/>
          </p:nvSpPr>
          <p:spPr bwMode="auto">
            <a:xfrm>
              <a:off x="5718132" y="2685366"/>
              <a:ext cx="3384376" cy="1565012"/>
            </a:xfrm>
            <a:prstGeom prst="rect">
              <a:avLst/>
            </a:prstGeom>
            <a:solidFill>
              <a:srgbClr val="A24475"/>
            </a:solidFill>
            <a:ln>
              <a:noFill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722745" y="2738210"/>
              <a:ext cx="3529775" cy="14773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buSzPct val="50000"/>
                <a:buFont typeface="Arial" panose="020B0604020202020204" pitchFamily="34" charset="0"/>
                <a:buChar char="•"/>
              </a:pPr>
              <a:r>
                <a:rPr lang="en-GB" dirty="0" smtClean="0">
                  <a:solidFill>
                    <a:schemeClr val="bg1"/>
                  </a:solidFill>
                  <a:latin typeface="Arial" charset="0"/>
                  <a:ea typeface="Verdana" pitchFamily="34" charset="0"/>
                  <a:cs typeface="Arial" charset="0"/>
                </a:rPr>
                <a:t>Automated</a:t>
              </a:r>
              <a:endParaRPr lang="en-GB" dirty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endParaRPr>
            </a:p>
            <a:p>
              <a:pPr marL="285750" indent="-285750">
                <a:buSzPct val="50000"/>
                <a:buFont typeface="Arial" panose="020B0604020202020204" pitchFamily="34" charset="0"/>
                <a:buChar char="•"/>
              </a:pPr>
              <a:r>
                <a:rPr lang="en-GB" dirty="0" smtClean="0">
                  <a:solidFill>
                    <a:schemeClr val="bg1"/>
                  </a:solidFill>
                  <a:latin typeface="Arial" charset="0"/>
                  <a:ea typeface="Verdana" pitchFamily="34" charset="0"/>
                  <a:cs typeface="Arial" charset="0"/>
                </a:rPr>
                <a:t>Monthly</a:t>
              </a:r>
            </a:p>
            <a:p>
              <a:pPr marL="285750" indent="-285750">
                <a:buSzPct val="50000"/>
                <a:buFont typeface="Arial" panose="020B0604020202020204" pitchFamily="34" charset="0"/>
                <a:buChar char="•"/>
              </a:pPr>
              <a:r>
                <a:rPr lang="en-GB" dirty="0" smtClean="0">
                  <a:solidFill>
                    <a:schemeClr val="bg1"/>
                  </a:solidFill>
                  <a:latin typeface="Arial" charset="0"/>
                  <a:ea typeface="Verdana" pitchFamily="34" charset="0"/>
                  <a:cs typeface="Arial" charset="0"/>
                </a:rPr>
                <a:t>Disaggregated transactions</a:t>
              </a:r>
            </a:p>
            <a:p>
              <a:pPr marL="285750" indent="-285750">
                <a:buSzPct val="50000"/>
                <a:buFont typeface="Arial" panose="020B0604020202020204" pitchFamily="34" charset="0"/>
                <a:buChar char="•"/>
              </a:pPr>
              <a:r>
                <a:rPr lang="en-GB" dirty="0" smtClean="0">
                  <a:solidFill>
                    <a:schemeClr val="bg1"/>
                  </a:solidFill>
                  <a:latin typeface="Arial" charset="0"/>
                  <a:ea typeface="Verdana" pitchFamily="34" charset="0"/>
                  <a:cs typeface="Arial" charset="0"/>
                </a:rPr>
                <a:t>Project documents</a:t>
              </a:r>
            </a:p>
            <a:p>
              <a:pPr marL="285750" indent="-285750">
                <a:buSzPct val="50000"/>
                <a:buFont typeface="Arial" panose="020B0604020202020204" pitchFamily="34" charset="0"/>
                <a:buChar char="•"/>
              </a:pPr>
              <a:r>
                <a:rPr lang="en-GB" dirty="0" smtClean="0">
                  <a:solidFill>
                    <a:schemeClr val="bg1"/>
                  </a:solidFill>
                  <a:latin typeface="Arial" charset="0"/>
                  <a:ea typeface="Verdana" pitchFamily="34" charset="0"/>
                  <a:cs typeface="Arial" charset="0"/>
                </a:rPr>
                <a:t>Project area location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724128" y="1918573"/>
              <a:ext cx="322078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3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Verdana" pitchFamily="34" charset="0"/>
                  <a:cs typeface="Arial" charset="0"/>
                </a:rPr>
                <a:t>Near future</a:t>
              </a:r>
              <a:endParaRPr lang="en-GB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Verdana" pitchFamily="34" charset="0"/>
                <a:cs typeface="Arial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6528" y="1918573"/>
            <a:ext cx="3529775" cy="2310899"/>
            <a:chOff x="755576" y="1918573"/>
            <a:chExt cx="3529775" cy="2310899"/>
          </a:xfrm>
        </p:grpSpPr>
        <p:sp>
          <p:nvSpPr>
            <p:cNvPr id="116" name="TextBox 115"/>
            <p:cNvSpPr txBox="1"/>
            <p:nvPr/>
          </p:nvSpPr>
          <p:spPr>
            <a:xfrm>
              <a:off x="756592" y="1918573"/>
              <a:ext cx="11521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Verdana" pitchFamily="34" charset="0"/>
                  <a:cs typeface="Arial" charset="0"/>
                </a:rPr>
                <a:t>Now</a:t>
              </a:r>
              <a:endParaRPr lang="en-GB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Verdana" pitchFamily="34" charset="0"/>
                <a:cs typeface="Arial" charset="0"/>
              </a:endParaRPr>
            </a:p>
          </p:txBody>
        </p:sp>
        <p:sp>
          <p:nvSpPr>
            <p:cNvPr id="121" name="Rectangle 2"/>
            <p:cNvSpPr>
              <a:spLocks noChangeArrowheads="1"/>
            </p:cNvSpPr>
            <p:nvPr/>
          </p:nvSpPr>
          <p:spPr bwMode="auto">
            <a:xfrm>
              <a:off x="755576" y="2685366"/>
              <a:ext cx="3384376" cy="1544106"/>
            </a:xfrm>
            <a:prstGeom prst="rect">
              <a:avLst/>
            </a:prstGeom>
            <a:solidFill>
              <a:srgbClr val="46A5AC"/>
            </a:solidFill>
            <a:ln>
              <a:noFill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755576" y="2946102"/>
              <a:ext cx="3529775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buSzPct val="50000"/>
                <a:buFont typeface="Arial" panose="020B0604020202020204" pitchFamily="34" charset="0"/>
                <a:buChar char="•"/>
              </a:pPr>
              <a:r>
                <a:rPr lang="en-GB" dirty="0" smtClean="0">
                  <a:solidFill>
                    <a:schemeClr val="bg1"/>
                  </a:solidFill>
                  <a:latin typeface="Arial" charset="0"/>
                  <a:ea typeface="Verdana" pitchFamily="34" charset="0"/>
                  <a:cs typeface="Arial" charset="0"/>
                </a:rPr>
                <a:t>Manual</a:t>
              </a:r>
              <a:endParaRPr lang="en-GB" dirty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endParaRPr>
            </a:p>
            <a:p>
              <a:pPr marL="285750" indent="-285750">
                <a:buSzPct val="50000"/>
                <a:buFont typeface="Arial" panose="020B0604020202020204" pitchFamily="34" charset="0"/>
                <a:buChar char="•"/>
              </a:pPr>
              <a:r>
                <a:rPr lang="en-GB" dirty="0" smtClean="0">
                  <a:solidFill>
                    <a:schemeClr val="bg1"/>
                  </a:solidFill>
                  <a:latin typeface="Arial" charset="0"/>
                  <a:ea typeface="Verdana" pitchFamily="34" charset="0"/>
                  <a:cs typeface="Arial" charset="0"/>
                </a:rPr>
                <a:t>Annually</a:t>
              </a:r>
            </a:p>
            <a:p>
              <a:pPr marL="285750" indent="-285750">
                <a:buSzPct val="50000"/>
                <a:buFont typeface="Arial" panose="020B0604020202020204" pitchFamily="34" charset="0"/>
                <a:buChar char="•"/>
              </a:pPr>
              <a:r>
                <a:rPr lang="en-GB" dirty="0" smtClean="0">
                  <a:solidFill>
                    <a:schemeClr val="bg1"/>
                  </a:solidFill>
                  <a:latin typeface="Arial" charset="0"/>
                  <a:ea typeface="Verdana" pitchFamily="34" charset="0"/>
                  <a:cs typeface="Arial" charset="0"/>
                </a:rPr>
                <a:t>Aggregated disbursements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10744" y="4574107"/>
            <a:ext cx="6742930" cy="1273657"/>
            <a:chOff x="2591272" y="4574107"/>
            <a:chExt cx="6742930" cy="1273657"/>
          </a:xfrm>
        </p:grpSpPr>
        <p:sp>
          <p:nvSpPr>
            <p:cNvPr id="104" name="Rectangle 2"/>
            <p:cNvSpPr>
              <a:spLocks noChangeArrowheads="1"/>
            </p:cNvSpPr>
            <p:nvPr/>
          </p:nvSpPr>
          <p:spPr bwMode="auto">
            <a:xfrm>
              <a:off x="2618162" y="5199692"/>
              <a:ext cx="6716040" cy="648072"/>
            </a:xfrm>
            <a:prstGeom prst="rect">
              <a:avLst/>
            </a:prstGeom>
            <a:solidFill>
              <a:srgbClr val="DAA600"/>
            </a:solidFill>
            <a:ln>
              <a:noFill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591272" y="4574107"/>
              <a:ext cx="358355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3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Verdana" pitchFamily="34" charset="0"/>
                  <a:cs typeface="Arial" charset="0"/>
                </a:rPr>
                <a:t>Further phase</a:t>
              </a:r>
              <a:endParaRPr lang="en-GB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Verdana" pitchFamily="34" charset="0"/>
                <a:cs typeface="Arial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591272" y="5319027"/>
              <a:ext cx="3529775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buSzPct val="50000"/>
              </a:pPr>
              <a:r>
                <a:rPr lang="en-GB" sz="2000" dirty="0" smtClean="0">
                  <a:solidFill>
                    <a:schemeClr val="bg1"/>
                  </a:solidFill>
                  <a:latin typeface="Arial" charset="0"/>
                  <a:ea typeface="Verdana" pitchFamily="34" charset="0"/>
                  <a:cs typeface="Arial" charset="0"/>
                </a:rPr>
                <a:t>Results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9303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5976098"/>
            <a:ext cx="9144000" cy="8819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6535095" y="1511073"/>
            <a:ext cx="1980220" cy="469025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641375" y="1511074"/>
            <a:ext cx="1980220" cy="469025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0" y="6059601"/>
            <a:ext cx="9153673" cy="612096"/>
          </a:xfrm>
          <a:prstGeom prst="rect">
            <a:avLst/>
          </a:prstGeom>
          <a:solidFill>
            <a:srgbClr val="1F367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0" y="1511073"/>
            <a:ext cx="9144000" cy="45719"/>
          </a:xfrm>
          <a:prstGeom prst="rect">
            <a:avLst/>
          </a:prstGeom>
          <a:solidFill>
            <a:srgbClr val="1F367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00" name="Rettangolo 1"/>
          <p:cNvSpPr/>
          <p:nvPr/>
        </p:nvSpPr>
        <p:spPr bwMode="auto">
          <a:xfrm>
            <a:off x="0" y="5976098"/>
            <a:ext cx="9153674" cy="83503"/>
          </a:xfrm>
          <a:prstGeom prst="rect">
            <a:avLst/>
          </a:prstGeom>
          <a:solidFill>
            <a:srgbClr val="7CBB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" y="6165594"/>
            <a:ext cx="9144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2000" dirty="0" smtClean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facilitate </a:t>
            </a:r>
            <a:r>
              <a:rPr lang="en-GB" sz="2000" dirty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a results </a:t>
            </a:r>
            <a:r>
              <a:rPr lang="en-GB" sz="2000" dirty="0" smtClean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culture</a:t>
            </a:r>
            <a:endParaRPr lang="en-GB" sz="2000" dirty="0">
              <a:solidFill>
                <a:schemeClr val="bg1"/>
              </a:solidFill>
              <a:latin typeface="Arial" charset="0"/>
              <a:ea typeface="Verdana" pitchFamily="34" charset="0"/>
              <a:cs typeface="Arial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505373" y="425254"/>
            <a:ext cx="785721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9pPr>
          </a:lstStyle>
          <a:p>
            <a:r>
              <a:rPr lang="en-US" sz="2800" dirty="0" smtClean="0"/>
              <a:t>Embracing </a:t>
            </a:r>
            <a:r>
              <a:rPr lang="en-US" sz="2800" dirty="0"/>
              <a:t>transparency in everything we do</a:t>
            </a:r>
            <a:endParaRPr lang="en-GB" altLang="en-US" sz="2800" kern="0" dirty="0"/>
          </a:p>
        </p:txBody>
      </p:sp>
      <p:sp>
        <p:nvSpPr>
          <p:cNvPr id="15" name="Slide Number Placeholder 1"/>
          <p:cNvSpPr txBox="1">
            <a:spLocks/>
          </p:cNvSpPr>
          <p:nvPr/>
        </p:nvSpPr>
        <p:spPr>
          <a:xfrm>
            <a:off x="8794899" y="6628209"/>
            <a:ext cx="358775" cy="2571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39AD60F7-F8F9-46C1-A19A-7A7BEAE16D24}" type="slidenum">
              <a:rPr lang="es-ES" altLang="en-US" sz="1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6</a:t>
            </a:fld>
            <a:endParaRPr lang="es-ES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52292" y="1300019"/>
            <a:ext cx="2907292" cy="2813597"/>
            <a:chOff x="643708" y="1484784"/>
            <a:chExt cx="3422673" cy="3312368"/>
          </a:xfrm>
        </p:grpSpPr>
        <p:grpSp>
          <p:nvGrpSpPr>
            <p:cNvPr id="32" name="Group 31"/>
            <p:cNvGrpSpPr/>
            <p:nvPr/>
          </p:nvGrpSpPr>
          <p:grpSpPr>
            <a:xfrm>
              <a:off x="1657264" y="1484784"/>
              <a:ext cx="1440106" cy="1224136"/>
              <a:chOff x="793168" y="1628800"/>
              <a:chExt cx="1440106" cy="1224136"/>
            </a:xfrm>
          </p:grpSpPr>
          <p:sp>
            <p:nvSpPr>
              <p:cNvPr id="57" name="Oval 56"/>
              <p:cNvSpPr/>
              <p:nvPr/>
            </p:nvSpPr>
            <p:spPr bwMode="auto">
              <a:xfrm>
                <a:off x="899592" y="1628800"/>
                <a:ext cx="1224136" cy="1224136"/>
              </a:xfrm>
              <a:prstGeom prst="ellipse">
                <a:avLst/>
              </a:prstGeom>
              <a:solidFill>
                <a:srgbClr val="A2447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Arial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793168" y="2086979"/>
                <a:ext cx="1440106" cy="326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chemeClr val="bg1"/>
                    </a:solidFill>
                  </a:rPr>
                  <a:t>Accountability 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842245" y="2533735"/>
              <a:ext cx="1224136" cy="1224136"/>
              <a:chOff x="2668414" y="2538635"/>
              <a:chExt cx="1224136" cy="1224136"/>
            </a:xfrm>
          </p:grpSpPr>
          <p:sp>
            <p:nvSpPr>
              <p:cNvPr id="55" name="Oval 54"/>
              <p:cNvSpPr/>
              <p:nvPr/>
            </p:nvSpPr>
            <p:spPr bwMode="auto">
              <a:xfrm>
                <a:off x="2668414" y="2538635"/>
                <a:ext cx="1224136" cy="1224136"/>
              </a:xfrm>
              <a:prstGeom prst="ellipse">
                <a:avLst/>
              </a:prstGeom>
              <a:solidFill>
                <a:srgbClr val="A2447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Arial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731652" y="2915251"/>
                <a:ext cx="1097657" cy="543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chemeClr val="bg1"/>
                    </a:solidFill>
                  </a:rPr>
                  <a:t>Quality of data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643708" y="2546767"/>
              <a:ext cx="1263996" cy="1224136"/>
              <a:chOff x="-843363" y="2270447"/>
              <a:chExt cx="1263996" cy="1224136"/>
            </a:xfrm>
          </p:grpSpPr>
          <p:sp>
            <p:nvSpPr>
              <p:cNvPr id="53" name="Oval 52"/>
              <p:cNvSpPr/>
              <p:nvPr/>
            </p:nvSpPr>
            <p:spPr bwMode="auto">
              <a:xfrm>
                <a:off x="-803503" y="2270447"/>
                <a:ext cx="1224136" cy="1224136"/>
              </a:xfrm>
              <a:prstGeom prst="ellipse">
                <a:avLst/>
              </a:prstGeom>
              <a:solidFill>
                <a:srgbClr val="A2447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Arial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-843363" y="2658755"/>
                <a:ext cx="1224136" cy="543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chemeClr val="bg1"/>
                    </a:solidFill>
                  </a:rPr>
                  <a:t>Decision making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1736102" y="3573016"/>
              <a:ext cx="1282432" cy="1224136"/>
              <a:chOff x="2642391" y="2538635"/>
              <a:chExt cx="1282432" cy="1224136"/>
            </a:xfrm>
          </p:grpSpPr>
          <p:sp>
            <p:nvSpPr>
              <p:cNvPr id="51" name="Oval 50"/>
              <p:cNvSpPr/>
              <p:nvPr/>
            </p:nvSpPr>
            <p:spPr bwMode="auto">
              <a:xfrm>
                <a:off x="2668414" y="2538635"/>
                <a:ext cx="1224136" cy="1224136"/>
              </a:xfrm>
              <a:prstGeom prst="ellipse">
                <a:avLst/>
              </a:prstGeom>
              <a:solidFill>
                <a:srgbClr val="A2447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Arial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642391" y="2838599"/>
                <a:ext cx="1282432" cy="543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chemeClr val="bg1"/>
                    </a:solidFill>
                  </a:rPr>
                  <a:t>Risk management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1762125" y="2533736"/>
              <a:ext cx="1224136" cy="1224136"/>
              <a:chOff x="1762125" y="2533736"/>
              <a:chExt cx="1224136" cy="1224136"/>
            </a:xfrm>
          </p:grpSpPr>
          <p:sp>
            <p:nvSpPr>
              <p:cNvPr id="49" name="Oval 48"/>
              <p:cNvSpPr/>
              <p:nvPr/>
            </p:nvSpPr>
            <p:spPr bwMode="auto">
              <a:xfrm>
                <a:off x="1762125" y="2533736"/>
                <a:ext cx="1224136" cy="1224136"/>
              </a:xfrm>
              <a:prstGeom prst="ellipse">
                <a:avLst/>
              </a:prstGeom>
              <a:solidFill>
                <a:srgbClr val="A24475">
                  <a:alpha val="63000"/>
                </a:srgbClr>
              </a:solidFill>
              <a:ln w="28575" cap="flat" cmpd="sng" algn="ctr">
                <a:solidFill>
                  <a:srgbClr val="1F367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Arial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765251" y="2961137"/>
                <a:ext cx="1205036" cy="3985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 smtClean="0">
                    <a:solidFill>
                      <a:schemeClr val="bg1"/>
                    </a:solidFill>
                  </a:rPr>
                  <a:t>WHY</a:t>
                </a:r>
                <a:endParaRPr lang="en-GB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4026302" y="1304434"/>
            <a:ext cx="2886666" cy="2813597"/>
            <a:chOff x="683568" y="1484784"/>
            <a:chExt cx="3398390" cy="3312368"/>
          </a:xfrm>
        </p:grpSpPr>
        <p:grpSp>
          <p:nvGrpSpPr>
            <p:cNvPr id="60" name="Group 59"/>
            <p:cNvGrpSpPr/>
            <p:nvPr/>
          </p:nvGrpSpPr>
          <p:grpSpPr>
            <a:xfrm>
              <a:off x="1763688" y="1484784"/>
              <a:ext cx="1249159" cy="1224136"/>
              <a:chOff x="899592" y="1628800"/>
              <a:chExt cx="1249159" cy="1224136"/>
            </a:xfrm>
          </p:grpSpPr>
          <p:sp>
            <p:nvSpPr>
              <p:cNvPr id="78" name="Oval 77"/>
              <p:cNvSpPr/>
              <p:nvPr/>
            </p:nvSpPr>
            <p:spPr bwMode="auto">
              <a:xfrm>
                <a:off x="899592" y="1628800"/>
                <a:ext cx="1224136" cy="1224136"/>
              </a:xfrm>
              <a:prstGeom prst="ellipse">
                <a:avLst/>
              </a:prstGeom>
              <a:solidFill>
                <a:srgbClr val="7CBB4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Arial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901155" y="2086979"/>
                <a:ext cx="1247596" cy="326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chemeClr val="bg1"/>
                    </a:solidFill>
                  </a:rPr>
                  <a:t>Beneficiaries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2842245" y="2533735"/>
              <a:ext cx="1239713" cy="1224136"/>
              <a:chOff x="2668414" y="2538635"/>
              <a:chExt cx="1239713" cy="1224136"/>
            </a:xfrm>
          </p:grpSpPr>
          <p:sp>
            <p:nvSpPr>
              <p:cNvPr id="76" name="Oval 75"/>
              <p:cNvSpPr/>
              <p:nvPr/>
            </p:nvSpPr>
            <p:spPr bwMode="auto">
              <a:xfrm>
                <a:off x="2668414" y="2538635"/>
                <a:ext cx="1224136" cy="1224136"/>
              </a:xfrm>
              <a:prstGeom prst="ellipse">
                <a:avLst/>
              </a:prstGeom>
              <a:solidFill>
                <a:srgbClr val="7CBB4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Arial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2683990" y="2889093"/>
                <a:ext cx="1224137" cy="543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chemeClr val="bg1"/>
                    </a:solidFill>
                  </a:rPr>
                  <a:t>Member states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683568" y="2546767"/>
              <a:ext cx="1224136" cy="1224136"/>
              <a:chOff x="-803503" y="2270447"/>
              <a:chExt cx="1224136" cy="1224136"/>
            </a:xfrm>
          </p:grpSpPr>
          <p:sp>
            <p:nvSpPr>
              <p:cNvPr id="71" name="Oval 70"/>
              <p:cNvSpPr/>
              <p:nvPr/>
            </p:nvSpPr>
            <p:spPr bwMode="auto">
              <a:xfrm>
                <a:off x="-803503" y="2270447"/>
                <a:ext cx="1224136" cy="1224136"/>
              </a:xfrm>
              <a:prstGeom prst="ellipse">
                <a:avLst/>
              </a:prstGeom>
              <a:solidFill>
                <a:srgbClr val="7CBB4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Arial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-803503" y="2715594"/>
                <a:ext cx="1224136" cy="326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chemeClr val="bg1"/>
                    </a:solidFill>
                  </a:rPr>
                  <a:t>Partners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1762125" y="3573016"/>
              <a:ext cx="1234334" cy="1224136"/>
              <a:chOff x="2668414" y="2538635"/>
              <a:chExt cx="1234334" cy="1224136"/>
            </a:xfrm>
          </p:grpSpPr>
          <p:sp>
            <p:nvSpPr>
              <p:cNvPr id="69" name="Oval 68"/>
              <p:cNvSpPr/>
              <p:nvPr/>
            </p:nvSpPr>
            <p:spPr bwMode="auto">
              <a:xfrm>
                <a:off x="2668414" y="2538635"/>
                <a:ext cx="1224136" cy="1224136"/>
              </a:xfrm>
              <a:prstGeom prst="ellipse">
                <a:avLst/>
              </a:prstGeom>
              <a:solidFill>
                <a:srgbClr val="7CBB4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Arial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678612" y="2996814"/>
                <a:ext cx="1224136" cy="326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chemeClr val="bg1"/>
                    </a:solidFill>
                  </a:rPr>
                  <a:t>IFAD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1752228" y="2533736"/>
              <a:ext cx="1234033" cy="1224136"/>
              <a:chOff x="1752228" y="2533736"/>
              <a:chExt cx="1234033" cy="1224136"/>
            </a:xfrm>
          </p:grpSpPr>
          <p:sp>
            <p:nvSpPr>
              <p:cNvPr id="67" name="Oval 66"/>
              <p:cNvSpPr/>
              <p:nvPr/>
            </p:nvSpPr>
            <p:spPr bwMode="auto">
              <a:xfrm>
                <a:off x="1762125" y="2533736"/>
                <a:ext cx="1224136" cy="1224136"/>
              </a:xfrm>
              <a:prstGeom prst="ellipse">
                <a:avLst/>
              </a:prstGeom>
              <a:solidFill>
                <a:srgbClr val="7CBB4D">
                  <a:alpha val="63000"/>
                </a:srgbClr>
              </a:solidFill>
              <a:ln w="28575" cap="flat" cmpd="sng" algn="ctr">
                <a:solidFill>
                  <a:srgbClr val="1F367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Arial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752228" y="2835670"/>
                <a:ext cx="1224136" cy="688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 smtClean="0">
                    <a:solidFill>
                      <a:schemeClr val="bg1"/>
                    </a:solidFill>
                  </a:rPr>
                  <a:t>FOR WHOM</a:t>
                </a:r>
                <a:endParaRPr lang="en-GB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2146768" y="3241898"/>
            <a:ext cx="2952059" cy="2813597"/>
            <a:chOff x="654274" y="1484784"/>
            <a:chExt cx="3475375" cy="3312368"/>
          </a:xfrm>
        </p:grpSpPr>
        <p:grpSp>
          <p:nvGrpSpPr>
            <p:cNvPr id="81" name="Group 80"/>
            <p:cNvGrpSpPr/>
            <p:nvPr/>
          </p:nvGrpSpPr>
          <p:grpSpPr>
            <a:xfrm>
              <a:off x="1757015" y="1484784"/>
              <a:ext cx="1230809" cy="1224136"/>
              <a:chOff x="892919" y="1628800"/>
              <a:chExt cx="1230809" cy="1224136"/>
            </a:xfrm>
          </p:grpSpPr>
          <p:sp>
            <p:nvSpPr>
              <p:cNvPr id="95" name="Oval 94"/>
              <p:cNvSpPr/>
              <p:nvPr/>
            </p:nvSpPr>
            <p:spPr bwMode="auto">
              <a:xfrm>
                <a:off x="899592" y="1628800"/>
                <a:ext cx="1224136" cy="1224136"/>
              </a:xfrm>
              <a:prstGeom prst="ellipse">
                <a:avLst/>
              </a:prstGeom>
              <a:solidFill>
                <a:srgbClr val="46A5A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Arial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892919" y="2046306"/>
                <a:ext cx="1224136" cy="326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chemeClr val="bg1"/>
                    </a:solidFill>
                  </a:rPr>
                  <a:t>Info to GBs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2842245" y="2533735"/>
              <a:ext cx="1287404" cy="1224136"/>
              <a:chOff x="2668414" y="2538635"/>
              <a:chExt cx="1287404" cy="1224136"/>
            </a:xfrm>
          </p:grpSpPr>
          <p:sp>
            <p:nvSpPr>
              <p:cNvPr id="93" name="Oval 92"/>
              <p:cNvSpPr/>
              <p:nvPr/>
            </p:nvSpPr>
            <p:spPr bwMode="auto">
              <a:xfrm>
                <a:off x="2668414" y="2538635"/>
                <a:ext cx="1224136" cy="1224136"/>
              </a:xfrm>
              <a:prstGeom prst="ellipse">
                <a:avLst/>
              </a:prstGeom>
              <a:solidFill>
                <a:srgbClr val="46A5A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Arial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2731682" y="2987651"/>
                <a:ext cx="1224136" cy="326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chemeClr val="bg1"/>
                    </a:solidFill>
                  </a:rPr>
                  <a:t>Operations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654274" y="2546767"/>
              <a:ext cx="1253430" cy="1224136"/>
              <a:chOff x="-832797" y="2270447"/>
              <a:chExt cx="1253430" cy="1224136"/>
            </a:xfrm>
          </p:grpSpPr>
          <p:sp>
            <p:nvSpPr>
              <p:cNvPr id="91" name="Oval 90"/>
              <p:cNvSpPr/>
              <p:nvPr/>
            </p:nvSpPr>
            <p:spPr bwMode="auto">
              <a:xfrm>
                <a:off x="-803503" y="2270447"/>
                <a:ext cx="1224136" cy="1224136"/>
              </a:xfrm>
              <a:prstGeom prst="ellipse">
                <a:avLst/>
              </a:prstGeom>
              <a:solidFill>
                <a:srgbClr val="46A5A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Arial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-832797" y="2649934"/>
                <a:ext cx="1224136" cy="543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chemeClr val="bg1"/>
                    </a:solidFill>
                  </a:rPr>
                  <a:t>Financial resources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1762125" y="3573016"/>
              <a:ext cx="1228428" cy="1224136"/>
              <a:chOff x="2668414" y="2538635"/>
              <a:chExt cx="1228428" cy="1224136"/>
            </a:xfrm>
          </p:grpSpPr>
          <p:sp>
            <p:nvSpPr>
              <p:cNvPr id="89" name="Oval 88"/>
              <p:cNvSpPr/>
              <p:nvPr/>
            </p:nvSpPr>
            <p:spPr bwMode="auto">
              <a:xfrm>
                <a:off x="2668414" y="2538635"/>
                <a:ext cx="1224136" cy="1224136"/>
              </a:xfrm>
              <a:prstGeom prst="ellipse">
                <a:avLst/>
              </a:prstGeom>
              <a:solidFill>
                <a:srgbClr val="46A5A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Arial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2672706" y="3053712"/>
                <a:ext cx="1224136" cy="326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chemeClr val="bg1"/>
                    </a:solidFill>
                  </a:rPr>
                  <a:t>HR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1762125" y="2533736"/>
              <a:ext cx="1224136" cy="1224136"/>
              <a:chOff x="1762125" y="2533736"/>
              <a:chExt cx="1224136" cy="1224136"/>
            </a:xfrm>
          </p:grpSpPr>
          <p:sp>
            <p:nvSpPr>
              <p:cNvPr id="86" name="Oval 85"/>
              <p:cNvSpPr/>
              <p:nvPr/>
            </p:nvSpPr>
            <p:spPr bwMode="auto">
              <a:xfrm>
                <a:off x="1762125" y="2533736"/>
                <a:ext cx="1224136" cy="1224136"/>
              </a:xfrm>
              <a:prstGeom prst="ellipse">
                <a:avLst/>
              </a:prstGeom>
              <a:solidFill>
                <a:srgbClr val="46A5AC">
                  <a:alpha val="63000"/>
                </a:srgbClr>
              </a:solidFill>
              <a:ln w="28575" cap="flat" cmpd="sng" algn="ctr">
                <a:solidFill>
                  <a:srgbClr val="1F367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Arial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1775967" y="2945144"/>
                <a:ext cx="1205036" cy="3985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 smtClean="0">
                    <a:solidFill>
                      <a:schemeClr val="bg1"/>
                    </a:solidFill>
                  </a:rPr>
                  <a:t>WHERE</a:t>
                </a:r>
                <a:endParaRPr lang="en-GB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5964292" y="3246004"/>
            <a:ext cx="2974668" cy="2813597"/>
            <a:chOff x="635830" y="1484784"/>
            <a:chExt cx="3501992" cy="3312368"/>
          </a:xfrm>
        </p:grpSpPr>
        <p:grpSp>
          <p:nvGrpSpPr>
            <p:cNvPr id="4" name="Group 3"/>
            <p:cNvGrpSpPr/>
            <p:nvPr/>
          </p:nvGrpSpPr>
          <p:grpSpPr>
            <a:xfrm>
              <a:off x="1746151" y="1484784"/>
              <a:ext cx="1241673" cy="1224136"/>
              <a:chOff x="882055" y="1628800"/>
              <a:chExt cx="1241673" cy="1224136"/>
            </a:xfrm>
          </p:grpSpPr>
          <p:sp>
            <p:nvSpPr>
              <p:cNvPr id="2" name="Oval 1"/>
              <p:cNvSpPr/>
              <p:nvPr/>
            </p:nvSpPr>
            <p:spPr bwMode="auto">
              <a:xfrm>
                <a:off x="899592" y="1628800"/>
                <a:ext cx="1224136" cy="1224136"/>
              </a:xfrm>
              <a:prstGeom prst="ellipse">
                <a:avLst/>
              </a:prstGeom>
              <a:solidFill>
                <a:srgbClr val="DAA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Arial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882055" y="1789864"/>
                <a:ext cx="1224136" cy="815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dirty="0" smtClean="0">
                    <a:solidFill>
                      <a:schemeClr val="bg1"/>
                    </a:solidFill>
                  </a:rPr>
                  <a:t>IATI</a:t>
                </a:r>
              </a:p>
              <a:p>
                <a:pPr algn="ctr"/>
                <a:r>
                  <a:rPr lang="en-GB" sz="900" dirty="0" smtClean="0">
                    <a:solidFill>
                      <a:schemeClr val="bg1"/>
                    </a:solidFill>
                  </a:rPr>
                  <a:t>International Aid Transparency Initiative</a:t>
                </a:r>
                <a:endParaRPr lang="en-GB" sz="9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2842245" y="2533735"/>
              <a:ext cx="1295577" cy="1224136"/>
              <a:chOff x="2668414" y="2538635"/>
              <a:chExt cx="1295577" cy="1224136"/>
            </a:xfrm>
          </p:grpSpPr>
          <p:sp>
            <p:nvSpPr>
              <p:cNvPr id="37" name="Oval 36"/>
              <p:cNvSpPr/>
              <p:nvPr/>
            </p:nvSpPr>
            <p:spPr bwMode="auto">
              <a:xfrm>
                <a:off x="2668414" y="2538635"/>
                <a:ext cx="1224136" cy="1224136"/>
              </a:xfrm>
              <a:prstGeom prst="ellipse">
                <a:avLst/>
              </a:prstGeom>
              <a:solidFill>
                <a:srgbClr val="DAA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Arial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739856" y="2991231"/>
                <a:ext cx="1224135" cy="326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chemeClr val="bg1"/>
                    </a:solidFill>
                  </a:rPr>
                  <a:t>Disclosure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35830" y="2546767"/>
              <a:ext cx="1271874" cy="1224136"/>
              <a:chOff x="-851241" y="2270447"/>
              <a:chExt cx="1271874" cy="1224136"/>
            </a:xfrm>
          </p:grpSpPr>
          <p:sp>
            <p:nvSpPr>
              <p:cNvPr id="39" name="Oval 38"/>
              <p:cNvSpPr/>
              <p:nvPr/>
            </p:nvSpPr>
            <p:spPr bwMode="auto">
              <a:xfrm>
                <a:off x="-803503" y="2270447"/>
                <a:ext cx="1224136" cy="1224136"/>
              </a:xfrm>
              <a:prstGeom prst="ellipse">
                <a:avLst/>
              </a:prstGeom>
              <a:solidFill>
                <a:srgbClr val="DAA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Arial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-851241" y="2667970"/>
                <a:ext cx="1224136" cy="543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chemeClr val="bg1"/>
                    </a:solidFill>
                  </a:rPr>
                  <a:t>Accessible website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1762125" y="3573016"/>
              <a:ext cx="1228428" cy="1224136"/>
              <a:chOff x="2668414" y="2538635"/>
              <a:chExt cx="1228428" cy="1224136"/>
            </a:xfrm>
          </p:grpSpPr>
          <p:sp>
            <p:nvSpPr>
              <p:cNvPr id="44" name="Oval 43"/>
              <p:cNvSpPr/>
              <p:nvPr/>
            </p:nvSpPr>
            <p:spPr bwMode="auto">
              <a:xfrm>
                <a:off x="2668414" y="2538635"/>
                <a:ext cx="1224136" cy="1224136"/>
              </a:xfrm>
              <a:prstGeom prst="ellipse">
                <a:avLst/>
              </a:prstGeom>
              <a:solidFill>
                <a:srgbClr val="DAA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Arial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672706" y="2903558"/>
                <a:ext cx="1224136" cy="760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chemeClr val="bg1"/>
                    </a:solidFill>
                  </a:rPr>
                  <a:t>Access to operational data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762125" y="2533736"/>
              <a:ext cx="1224136" cy="1224136"/>
              <a:chOff x="1762125" y="2533736"/>
              <a:chExt cx="1224136" cy="1224136"/>
            </a:xfrm>
          </p:grpSpPr>
          <p:sp>
            <p:nvSpPr>
              <p:cNvPr id="47" name="Oval 46"/>
              <p:cNvSpPr/>
              <p:nvPr/>
            </p:nvSpPr>
            <p:spPr bwMode="auto">
              <a:xfrm>
                <a:off x="1762125" y="2533736"/>
                <a:ext cx="1224136" cy="1224136"/>
              </a:xfrm>
              <a:prstGeom prst="ellipse">
                <a:avLst/>
              </a:prstGeom>
              <a:solidFill>
                <a:srgbClr val="DAA600">
                  <a:alpha val="63000"/>
                </a:srgbClr>
              </a:solidFill>
              <a:ln w="28575" cap="flat" cmpd="sng" algn="ctr">
                <a:solidFill>
                  <a:srgbClr val="1F367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Arial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765252" y="2973954"/>
                <a:ext cx="1205036" cy="3985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 smtClean="0">
                    <a:solidFill>
                      <a:schemeClr val="bg1"/>
                    </a:solidFill>
                  </a:rPr>
                  <a:t>HOW</a:t>
                </a:r>
                <a:endParaRPr lang="en-GB" sz="16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5" name="TextBox 104"/>
          <p:cNvSpPr txBox="1"/>
          <p:nvPr/>
        </p:nvSpPr>
        <p:spPr>
          <a:xfrm>
            <a:off x="614012" y="4923165"/>
            <a:ext cx="2007583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2800" dirty="0" smtClean="0">
                <a:solidFill>
                  <a:srgbClr val="1F3671"/>
                </a:solidFill>
                <a:latin typeface="Arial" charset="0"/>
                <a:ea typeface="Verdana" pitchFamily="34" charset="0"/>
                <a:cs typeface="Arial" charset="0"/>
              </a:rPr>
              <a:t>Ultimate objective</a:t>
            </a:r>
            <a:endParaRPr lang="en-GB" sz="2800" dirty="0">
              <a:solidFill>
                <a:srgbClr val="1F3671"/>
              </a:solidFill>
              <a:latin typeface="Arial" charset="0"/>
              <a:ea typeface="Verdana" pitchFamily="34" charset="0"/>
              <a:cs typeface="Arial" charset="0"/>
            </a:endParaRPr>
          </a:p>
        </p:txBody>
      </p:sp>
      <p:pic>
        <p:nvPicPr>
          <p:cNvPr id="3074" name="Picture 2" descr="C:\Users\f.gentile\Desktop\Ifad\icone\Arrow-PNG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76934">
            <a:off x="1869589" y="5790774"/>
            <a:ext cx="1117247" cy="70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f.gentile\Desktop\Ifad\icone\food_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27" y="1549526"/>
            <a:ext cx="1544285" cy="154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508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53525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0" name="Rettangolo 2"/>
          <p:cNvSpPr>
            <a:spLocks noChangeArrowheads="1"/>
          </p:cNvSpPr>
          <p:nvPr/>
        </p:nvSpPr>
        <p:spPr bwMode="auto">
          <a:xfrm>
            <a:off x="-1" y="1756022"/>
            <a:ext cx="9153525" cy="3975100"/>
          </a:xfrm>
          <a:prstGeom prst="rect">
            <a:avLst/>
          </a:prstGeom>
          <a:solidFill>
            <a:srgbClr val="1424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it-IT" altLang="en-US">
              <a:latin typeface="Arial" charset="0"/>
            </a:endParaRPr>
          </a:p>
        </p:txBody>
      </p:sp>
      <p:pic>
        <p:nvPicPr>
          <p:cNvPr id="2051" name="Picture 3" descr="C:\Users\f.gentile\Desktop\Ifad\foto Ifad\3137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4586"/>
          <a:stretch/>
        </p:blipFill>
        <p:spPr bwMode="auto">
          <a:xfrm>
            <a:off x="2136926" y="1756021"/>
            <a:ext cx="7026122" cy="397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lide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86320" r="78333"/>
          <a:stretch>
            <a:fillRect/>
          </a:stretch>
        </p:blipFill>
        <p:spPr bwMode="auto">
          <a:xfrm>
            <a:off x="264468" y="404664"/>
            <a:ext cx="1371600" cy="79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 bwMode="auto">
          <a:xfrm>
            <a:off x="2136927" y="4499222"/>
            <a:ext cx="7026122" cy="1140445"/>
          </a:xfrm>
          <a:prstGeom prst="rect">
            <a:avLst/>
          </a:prstGeom>
          <a:solidFill>
            <a:srgbClr val="1F3671">
              <a:alpha val="3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392734" y="4725144"/>
            <a:ext cx="6355729" cy="84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76263" indent="-190500">
              <a:spcBef>
                <a:spcPct val="20000"/>
              </a:spcBef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960438" indent="-193675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37953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798638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2558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130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702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274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4000" dirty="0">
                <a:solidFill>
                  <a:schemeClr val="bg1"/>
                </a:solidFill>
                <a:latin typeface="+mn-lt"/>
                <a:ea typeface="+mn-ea"/>
                <a:cs typeface="MS PGothic" charset="0"/>
              </a:rPr>
              <a:t>Thank you for your </a:t>
            </a:r>
            <a:r>
              <a:rPr lang="en-GB" altLang="en-US" sz="4000" dirty="0" smtClean="0">
                <a:solidFill>
                  <a:schemeClr val="bg1"/>
                </a:solidFill>
                <a:latin typeface="+mn-lt"/>
                <a:ea typeface="+mn-ea"/>
                <a:cs typeface="MS PGothic" charset="0"/>
              </a:rPr>
              <a:t>attention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9522" y="1664808"/>
            <a:ext cx="9153526" cy="36000"/>
          </a:xfrm>
          <a:prstGeom prst="rect">
            <a:avLst/>
          </a:prstGeom>
          <a:solidFill>
            <a:srgbClr val="3D8F9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9522" y="5778561"/>
            <a:ext cx="9153526" cy="36000"/>
          </a:xfrm>
          <a:prstGeom prst="rect">
            <a:avLst/>
          </a:prstGeom>
          <a:solidFill>
            <a:srgbClr val="A2447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9523" y="5841272"/>
            <a:ext cx="9153526" cy="36000"/>
          </a:xfrm>
          <a:prstGeom prst="rect">
            <a:avLst/>
          </a:prstGeom>
          <a:solidFill>
            <a:srgbClr val="7CBB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-1" y="5913280"/>
            <a:ext cx="9153526" cy="360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8870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DB PPT NEW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ID xmlns="5c065610-944a-4346-a8af-9f03c5b46168" xsi:nil="true"/>
    <_dlc_DocId xmlns="9cc28c7e-4b7f-4cae-885d-e0db2082abb4">0005-24-778</_dlc_DocId>
    <_dlc_DocIdUrl xmlns="9cc28c7e-4b7f-4cae-885d-e0db2082abb4">
      <Url>https://xdesk.ifad.org/sites/pd/_layouts/15/DocIdRedir.aspx?ID=0005-24-778</Url>
      <Description>0005-24-778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69DB519E36F14C882AF78BCFA1818A" ma:contentTypeVersion="2" ma:contentTypeDescription="Create a new document." ma:contentTypeScope="" ma:versionID="ae56967655141cb28430d089e3b3ce7b">
  <xsd:schema xmlns:xsd="http://www.w3.org/2001/XMLSchema" xmlns:xs="http://www.w3.org/2001/XMLSchema" xmlns:p="http://schemas.microsoft.com/office/2006/metadata/properties" xmlns:ns2="5c065610-944a-4346-a8af-9f03c5b46168" xmlns:ns3="9cc28c7e-4b7f-4cae-885d-e0db2082abb4" targetNamespace="http://schemas.microsoft.com/office/2006/metadata/properties" ma:root="true" ma:fieldsID="8a4bf474ffa09a298951ca68a447887b" ns2:_="" ns3:_="">
    <xsd:import namespace="5c065610-944a-4346-a8af-9f03c5b46168"/>
    <xsd:import namespace="9cc28c7e-4b7f-4cae-885d-e0db2082abb4"/>
    <xsd:element name="properties">
      <xsd:complexType>
        <xsd:sequence>
          <xsd:element name="documentManagement">
            <xsd:complexType>
              <xsd:all>
                <xsd:element ref="ns2:DocID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65610-944a-4346-a8af-9f03c5b46168" elementFormDefault="qualified">
    <xsd:import namespace="http://schemas.microsoft.com/office/2006/documentManagement/types"/>
    <xsd:import namespace="http://schemas.microsoft.com/office/infopath/2007/PartnerControls"/>
    <xsd:element name="DocID" ma:index="8" nillable="true" ma:displayName="DocID" ma:internalName="DocID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c28c7e-4b7f-4cae-885d-e0db2082abb4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BB5A91D-4836-4690-B349-ADFE463A89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AD6CE1-B9F3-4360-9500-1E378782619B}">
  <ds:schemaRefs>
    <ds:schemaRef ds:uri="9cc28c7e-4b7f-4cae-885d-e0db2082abb4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5c065610-944a-4346-a8af-9f03c5b4616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338D640-758E-4967-A862-37B608512C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065610-944a-4346-a8af-9f03c5b46168"/>
    <ds:schemaRef ds:uri="9cc28c7e-4b7f-4cae-885d-e0db2082ab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9D8262F-C6F5-4D5F-B661-87EAC6A6B80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25497</TotalTime>
  <Words>259</Words>
  <Application>Microsoft Office PowerPoint</Application>
  <PresentationFormat>On-screen Show (4:3)</PresentationFormat>
  <Paragraphs>100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MDB PPT NEW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Cerulli Irelli, Federica</dc:creator>
  <cp:keywords>fppt.com</cp:keywords>
  <cp:lastModifiedBy>Wieland, Ursula</cp:lastModifiedBy>
  <cp:revision>652</cp:revision>
  <cp:lastPrinted>2017-09-12T09:43:07Z</cp:lastPrinted>
  <dcterms:created xsi:type="dcterms:W3CDTF">2016-03-31T16:13:37Z</dcterms:created>
  <dcterms:modified xsi:type="dcterms:W3CDTF">2017-10-02T08:05:20Z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0x0101008169DB519E36F14C882AF78BCFA1818A</vt:lpwstr>
  </property>
  <property fmtid="{D5CDD505-2E9C-101B-9397-08002B2CF9AE}" pid="4" name="_dlc_DocIdItemGuid">
    <vt:lpwstr>d25a5cec-8988-4708-9eff-5c5c5872bcbe</vt:lpwstr>
  </property>
</Properties>
</file>